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0891DC-3CC0-C0AF-8ADC-AB9A6C96BE82}" v="148" dt="2021-04-27T06:35:08.953"/>
    <p1510:client id="{242EF62E-957A-A893-6A61-4BA719FE4EA9}" v="88" dt="2021-03-09T17:26:32.699"/>
    <p1510:client id="{5700E6AE-33B1-526A-E799-9FF9681A6B78}" v="465" dt="2021-03-11T18:37:39.204"/>
    <p1510:client id="{6A11573C-1D89-498D-A7F7-7A5ABA3E81EB}" v="173" dt="2021-03-08T14:48:38.582"/>
    <p1510:client id="{99C60E9E-3835-73CC-F3AE-BE20E4A1770B}" v="12" dt="2021-03-15T10:37:40.833"/>
    <p1510:client id="{B4E4BAA3-A13D-CA11-CE10-A193DBBE3CAD}" v="275" dt="2021-03-15T11:32:06.158"/>
    <p1510:client id="{BDCCC99F-B0FC-B000-E21B-F5F5864D1584}" v="61" dt="2021-05-20T16:36:19.6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5T11:06:42.51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8/18/2021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3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43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861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681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36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478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262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475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846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474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360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8/18/2021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327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unahistoriaclinica.blogspot.com/2012_09_01_archive.html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hyperlink" Target="https://creativecommons.org/licenses/by-nc-sa/3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lt.wikipedia.org/wiki/Portugalija" TargetMode="Externa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commons.wikimedia.org/wiki/File:Fish_swarm_Loro_Parque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38123550@N00/170248921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wicker-furniture/8929615892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castillos-edujoser.blogspot.com/2018/12/castillo-de-portalegre-portugal.html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liceovecchi.it/category/erasmus-plus/" TargetMode="Externa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id="{AD35AE2F-5E3A-49D9-8DE1-8A333BA40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2" descr="Riverview in Porto, Portugal image - Free stock photo ...">
            <a:extLst>
              <a:ext uri="{FF2B5EF4-FFF2-40B4-BE49-F238E27FC236}">
                <a16:creationId xmlns:a16="http://schemas.microsoft.com/office/drawing/2014/main" id="{F84CCF3C-9B0D-455A-9CAF-34A863AE78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709" r="-1" b="-1"/>
          <a:stretch/>
        </p:blipFill>
        <p:spPr>
          <a:xfrm>
            <a:off x="20" y="10"/>
            <a:ext cx="12191980" cy="68566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pPr algn="ctr"/>
            <a:r>
              <a:rPr lang="en-US">
                <a:cs typeface="Sabon Next LT"/>
              </a:rPr>
              <a:t>Portugal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599432"/>
            <a:ext cx="9144000" cy="1225296"/>
          </a:xfrm>
        </p:spPr>
        <p:txBody>
          <a:bodyPr>
            <a:normAutofit/>
          </a:bodyPr>
          <a:lstStyle/>
          <a:p>
            <a:pPr algn="ctr"/>
            <a:endParaRPr lang="en-US" sz="3200"/>
          </a:p>
        </p:txBody>
      </p:sp>
      <p:sp>
        <p:nvSpPr>
          <p:cNvPr id="93" name="Rectangle 6">
            <a:extLst>
              <a:ext uri="{FF2B5EF4-FFF2-40B4-BE49-F238E27FC236}">
                <a16:creationId xmlns:a16="http://schemas.microsoft.com/office/drawing/2014/main" id="{04D8AD8F-EF7F-481F-B99A-B85138970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6">
            <a:extLst>
              <a:ext uri="{FF2B5EF4-FFF2-40B4-BE49-F238E27FC236}">
                <a16:creationId xmlns:a16="http://schemas.microsoft.com/office/drawing/2014/main" id="{79EB4626-023C-436D-9F57-9EB460809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902700 h 5416094"/>
              <a:gd name="connsiteX1" fmla="*/ 902700 w 10515600"/>
              <a:gd name="connsiteY1" fmla="*/ 0 h 5416094"/>
              <a:gd name="connsiteX2" fmla="*/ 1746919 w 10515600"/>
              <a:gd name="connsiteY2" fmla="*/ 0 h 5416094"/>
              <a:gd name="connsiteX3" fmla="*/ 2329833 w 10515600"/>
              <a:gd name="connsiteY3" fmla="*/ 0 h 5416094"/>
              <a:gd name="connsiteX4" fmla="*/ 2825644 w 10515600"/>
              <a:gd name="connsiteY4" fmla="*/ 0 h 5416094"/>
              <a:gd name="connsiteX5" fmla="*/ 3582762 w 10515600"/>
              <a:gd name="connsiteY5" fmla="*/ 0 h 5416094"/>
              <a:gd name="connsiteX6" fmla="*/ 4165675 w 10515600"/>
              <a:gd name="connsiteY6" fmla="*/ 0 h 5416094"/>
              <a:gd name="connsiteX7" fmla="*/ 5009894 w 10515600"/>
              <a:gd name="connsiteY7" fmla="*/ 0 h 5416094"/>
              <a:gd name="connsiteX8" fmla="*/ 5505706 w 10515600"/>
              <a:gd name="connsiteY8" fmla="*/ 0 h 5416094"/>
              <a:gd name="connsiteX9" fmla="*/ 6349925 w 10515600"/>
              <a:gd name="connsiteY9" fmla="*/ 0 h 5416094"/>
              <a:gd name="connsiteX10" fmla="*/ 6758634 w 10515600"/>
              <a:gd name="connsiteY10" fmla="*/ 0 h 5416094"/>
              <a:gd name="connsiteX11" fmla="*/ 7428650 w 10515600"/>
              <a:gd name="connsiteY11" fmla="*/ 0 h 5416094"/>
              <a:gd name="connsiteX12" fmla="*/ 8098665 w 10515600"/>
              <a:gd name="connsiteY12" fmla="*/ 0 h 5416094"/>
              <a:gd name="connsiteX13" fmla="*/ 8681579 w 10515600"/>
              <a:gd name="connsiteY13" fmla="*/ 0 h 5416094"/>
              <a:gd name="connsiteX14" fmla="*/ 9612900 w 10515600"/>
              <a:gd name="connsiteY14" fmla="*/ 0 h 5416094"/>
              <a:gd name="connsiteX15" fmla="*/ 10515600 w 10515600"/>
              <a:gd name="connsiteY15" fmla="*/ 902700 h 5416094"/>
              <a:gd name="connsiteX16" fmla="*/ 10515600 w 10515600"/>
              <a:gd name="connsiteY16" fmla="*/ 1504482 h 5416094"/>
              <a:gd name="connsiteX17" fmla="*/ 10515600 w 10515600"/>
              <a:gd name="connsiteY17" fmla="*/ 2178479 h 5416094"/>
              <a:gd name="connsiteX18" fmla="*/ 10515600 w 10515600"/>
              <a:gd name="connsiteY18" fmla="*/ 2780261 h 5416094"/>
              <a:gd name="connsiteX19" fmla="*/ 10515600 w 10515600"/>
              <a:gd name="connsiteY19" fmla="*/ 3273722 h 5416094"/>
              <a:gd name="connsiteX20" fmla="*/ 10515600 w 10515600"/>
              <a:gd name="connsiteY20" fmla="*/ 3803291 h 5416094"/>
              <a:gd name="connsiteX21" fmla="*/ 10515600 w 10515600"/>
              <a:gd name="connsiteY21" fmla="*/ 4513394 h 5416094"/>
              <a:gd name="connsiteX22" fmla="*/ 9612900 w 10515600"/>
              <a:gd name="connsiteY22" fmla="*/ 5416094 h 5416094"/>
              <a:gd name="connsiteX23" fmla="*/ 9117089 w 10515600"/>
              <a:gd name="connsiteY23" fmla="*/ 5416094 h 5416094"/>
              <a:gd name="connsiteX24" fmla="*/ 8708379 w 10515600"/>
              <a:gd name="connsiteY24" fmla="*/ 5416094 h 5416094"/>
              <a:gd name="connsiteX25" fmla="*/ 8299670 w 10515600"/>
              <a:gd name="connsiteY25" fmla="*/ 5416094 h 5416094"/>
              <a:gd name="connsiteX26" fmla="*/ 7629654 w 10515600"/>
              <a:gd name="connsiteY26" fmla="*/ 5416094 h 5416094"/>
              <a:gd name="connsiteX27" fmla="*/ 7133843 w 10515600"/>
              <a:gd name="connsiteY27" fmla="*/ 5416094 h 5416094"/>
              <a:gd name="connsiteX28" fmla="*/ 6376726 w 10515600"/>
              <a:gd name="connsiteY28" fmla="*/ 5416094 h 5416094"/>
              <a:gd name="connsiteX29" fmla="*/ 5880914 w 10515600"/>
              <a:gd name="connsiteY29" fmla="*/ 5416094 h 5416094"/>
              <a:gd name="connsiteX30" fmla="*/ 5123797 w 10515600"/>
              <a:gd name="connsiteY30" fmla="*/ 5416094 h 5416094"/>
              <a:gd name="connsiteX31" fmla="*/ 4715088 w 10515600"/>
              <a:gd name="connsiteY31" fmla="*/ 5416094 h 5416094"/>
              <a:gd name="connsiteX32" fmla="*/ 3957970 w 10515600"/>
              <a:gd name="connsiteY32" fmla="*/ 5416094 h 5416094"/>
              <a:gd name="connsiteX33" fmla="*/ 3462159 w 10515600"/>
              <a:gd name="connsiteY33" fmla="*/ 5416094 h 5416094"/>
              <a:gd name="connsiteX34" fmla="*/ 3053449 w 10515600"/>
              <a:gd name="connsiteY34" fmla="*/ 5416094 h 5416094"/>
              <a:gd name="connsiteX35" fmla="*/ 2557638 w 10515600"/>
              <a:gd name="connsiteY35" fmla="*/ 5416094 h 5416094"/>
              <a:gd name="connsiteX36" fmla="*/ 1800521 w 10515600"/>
              <a:gd name="connsiteY36" fmla="*/ 5416094 h 5416094"/>
              <a:gd name="connsiteX37" fmla="*/ 902700 w 10515600"/>
              <a:gd name="connsiteY37" fmla="*/ 5416094 h 5416094"/>
              <a:gd name="connsiteX38" fmla="*/ 0 w 10515600"/>
              <a:gd name="connsiteY38" fmla="*/ 4513394 h 5416094"/>
              <a:gd name="connsiteX39" fmla="*/ 0 w 10515600"/>
              <a:gd name="connsiteY39" fmla="*/ 3911612 h 5416094"/>
              <a:gd name="connsiteX40" fmla="*/ 0 w 10515600"/>
              <a:gd name="connsiteY40" fmla="*/ 3309829 h 5416094"/>
              <a:gd name="connsiteX41" fmla="*/ 0 w 10515600"/>
              <a:gd name="connsiteY41" fmla="*/ 2780261 h 5416094"/>
              <a:gd name="connsiteX42" fmla="*/ 0 w 10515600"/>
              <a:gd name="connsiteY42" fmla="*/ 2106265 h 5416094"/>
              <a:gd name="connsiteX43" fmla="*/ 0 w 10515600"/>
              <a:gd name="connsiteY43" fmla="*/ 1504482 h 5416094"/>
              <a:gd name="connsiteX44" fmla="*/ 0 w 10515600"/>
              <a:gd name="connsiteY44" fmla="*/ 90270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15600" h="5416094" extrusionOk="0">
                <a:moveTo>
                  <a:pt x="0" y="902700"/>
                </a:moveTo>
                <a:cubicBezTo>
                  <a:pt x="-57306" y="368805"/>
                  <a:pt x="305054" y="37193"/>
                  <a:pt x="902700" y="0"/>
                </a:cubicBezTo>
                <a:cubicBezTo>
                  <a:pt x="1280419" y="-35006"/>
                  <a:pt x="1407743" y="-35339"/>
                  <a:pt x="1746919" y="0"/>
                </a:cubicBezTo>
                <a:cubicBezTo>
                  <a:pt x="2086095" y="35339"/>
                  <a:pt x="2146539" y="-12333"/>
                  <a:pt x="2329833" y="0"/>
                </a:cubicBezTo>
                <a:cubicBezTo>
                  <a:pt x="2513127" y="12333"/>
                  <a:pt x="2706706" y="12952"/>
                  <a:pt x="2825644" y="0"/>
                </a:cubicBezTo>
                <a:cubicBezTo>
                  <a:pt x="2944582" y="-12952"/>
                  <a:pt x="3420817" y="-27100"/>
                  <a:pt x="3582762" y="0"/>
                </a:cubicBezTo>
                <a:cubicBezTo>
                  <a:pt x="3744707" y="27100"/>
                  <a:pt x="4023584" y="-9167"/>
                  <a:pt x="4165675" y="0"/>
                </a:cubicBezTo>
                <a:cubicBezTo>
                  <a:pt x="4307766" y="9167"/>
                  <a:pt x="4770188" y="27031"/>
                  <a:pt x="5009894" y="0"/>
                </a:cubicBezTo>
                <a:cubicBezTo>
                  <a:pt x="5249600" y="-27031"/>
                  <a:pt x="5349881" y="-194"/>
                  <a:pt x="5505706" y="0"/>
                </a:cubicBezTo>
                <a:cubicBezTo>
                  <a:pt x="5661531" y="194"/>
                  <a:pt x="6129254" y="-29363"/>
                  <a:pt x="6349925" y="0"/>
                </a:cubicBezTo>
                <a:cubicBezTo>
                  <a:pt x="6570596" y="29363"/>
                  <a:pt x="6581199" y="-14617"/>
                  <a:pt x="6758634" y="0"/>
                </a:cubicBezTo>
                <a:cubicBezTo>
                  <a:pt x="6936069" y="14617"/>
                  <a:pt x="7246491" y="25675"/>
                  <a:pt x="7428650" y="0"/>
                </a:cubicBezTo>
                <a:cubicBezTo>
                  <a:pt x="7610809" y="-25675"/>
                  <a:pt x="7825190" y="-17078"/>
                  <a:pt x="8098665" y="0"/>
                </a:cubicBezTo>
                <a:cubicBezTo>
                  <a:pt x="8372141" y="17078"/>
                  <a:pt x="8559625" y="-21568"/>
                  <a:pt x="8681579" y="0"/>
                </a:cubicBezTo>
                <a:cubicBezTo>
                  <a:pt x="8803533" y="21568"/>
                  <a:pt x="9307226" y="-46066"/>
                  <a:pt x="9612900" y="0"/>
                </a:cubicBezTo>
                <a:cubicBezTo>
                  <a:pt x="10119954" y="-10560"/>
                  <a:pt x="10418674" y="366684"/>
                  <a:pt x="10515600" y="902700"/>
                </a:cubicBezTo>
                <a:cubicBezTo>
                  <a:pt x="10494548" y="1140809"/>
                  <a:pt x="10524881" y="1252168"/>
                  <a:pt x="10515600" y="1504482"/>
                </a:cubicBezTo>
                <a:cubicBezTo>
                  <a:pt x="10506319" y="1756796"/>
                  <a:pt x="10494309" y="1995078"/>
                  <a:pt x="10515600" y="2178479"/>
                </a:cubicBezTo>
                <a:cubicBezTo>
                  <a:pt x="10536891" y="2361880"/>
                  <a:pt x="10522845" y="2487483"/>
                  <a:pt x="10515600" y="2780261"/>
                </a:cubicBezTo>
                <a:cubicBezTo>
                  <a:pt x="10508355" y="3073039"/>
                  <a:pt x="10533694" y="3138252"/>
                  <a:pt x="10515600" y="3273722"/>
                </a:cubicBezTo>
                <a:cubicBezTo>
                  <a:pt x="10497506" y="3409192"/>
                  <a:pt x="10514952" y="3569910"/>
                  <a:pt x="10515600" y="3803291"/>
                </a:cubicBezTo>
                <a:cubicBezTo>
                  <a:pt x="10516248" y="4036672"/>
                  <a:pt x="10499126" y="4317688"/>
                  <a:pt x="10515600" y="4513394"/>
                </a:cubicBezTo>
                <a:cubicBezTo>
                  <a:pt x="10585499" y="4997151"/>
                  <a:pt x="10115437" y="5453981"/>
                  <a:pt x="9612900" y="5416094"/>
                </a:cubicBezTo>
                <a:cubicBezTo>
                  <a:pt x="9473271" y="5418358"/>
                  <a:pt x="9316384" y="5423764"/>
                  <a:pt x="9117089" y="5416094"/>
                </a:cubicBezTo>
                <a:cubicBezTo>
                  <a:pt x="8917794" y="5408424"/>
                  <a:pt x="8902141" y="5433256"/>
                  <a:pt x="8708379" y="5416094"/>
                </a:cubicBezTo>
                <a:cubicBezTo>
                  <a:pt x="8514617" y="5398933"/>
                  <a:pt x="8454700" y="5422387"/>
                  <a:pt x="8299670" y="5416094"/>
                </a:cubicBezTo>
                <a:cubicBezTo>
                  <a:pt x="8144640" y="5409801"/>
                  <a:pt x="7907022" y="5398388"/>
                  <a:pt x="7629654" y="5416094"/>
                </a:cubicBezTo>
                <a:cubicBezTo>
                  <a:pt x="7352286" y="5433800"/>
                  <a:pt x="7244777" y="5409877"/>
                  <a:pt x="7133843" y="5416094"/>
                </a:cubicBezTo>
                <a:cubicBezTo>
                  <a:pt x="7022909" y="5422311"/>
                  <a:pt x="6748865" y="5379753"/>
                  <a:pt x="6376726" y="5416094"/>
                </a:cubicBezTo>
                <a:cubicBezTo>
                  <a:pt x="6004587" y="5452435"/>
                  <a:pt x="5991442" y="5438860"/>
                  <a:pt x="5880914" y="5416094"/>
                </a:cubicBezTo>
                <a:cubicBezTo>
                  <a:pt x="5770386" y="5393328"/>
                  <a:pt x="5294303" y="5440618"/>
                  <a:pt x="5123797" y="5416094"/>
                </a:cubicBezTo>
                <a:cubicBezTo>
                  <a:pt x="4953291" y="5391570"/>
                  <a:pt x="4828705" y="5430421"/>
                  <a:pt x="4715088" y="5416094"/>
                </a:cubicBezTo>
                <a:cubicBezTo>
                  <a:pt x="4601471" y="5401767"/>
                  <a:pt x="4227806" y="5381491"/>
                  <a:pt x="3957970" y="5416094"/>
                </a:cubicBezTo>
                <a:cubicBezTo>
                  <a:pt x="3688134" y="5450697"/>
                  <a:pt x="3670638" y="5425309"/>
                  <a:pt x="3462159" y="5416094"/>
                </a:cubicBezTo>
                <a:cubicBezTo>
                  <a:pt x="3253680" y="5406879"/>
                  <a:pt x="3167443" y="5432031"/>
                  <a:pt x="3053449" y="5416094"/>
                </a:cubicBezTo>
                <a:cubicBezTo>
                  <a:pt x="2939455" y="5400158"/>
                  <a:pt x="2701485" y="5433995"/>
                  <a:pt x="2557638" y="5416094"/>
                </a:cubicBezTo>
                <a:cubicBezTo>
                  <a:pt x="2413791" y="5398193"/>
                  <a:pt x="2168647" y="5424510"/>
                  <a:pt x="1800521" y="5416094"/>
                </a:cubicBezTo>
                <a:cubicBezTo>
                  <a:pt x="1432395" y="5407678"/>
                  <a:pt x="1261364" y="5454497"/>
                  <a:pt x="902700" y="5416094"/>
                </a:cubicBezTo>
                <a:cubicBezTo>
                  <a:pt x="519468" y="5419760"/>
                  <a:pt x="63003" y="5077223"/>
                  <a:pt x="0" y="4513394"/>
                </a:cubicBezTo>
                <a:cubicBezTo>
                  <a:pt x="-20265" y="4243495"/>
                  <a:pt x="27650" y="4053844"/>
                  <a:pt x="0" y="3911612"/>
                </a:cubicBezTo>
                <a:cubicBezTo>
                  <a:pt x="-27650" y="3769380"/>
                  <a:pt x="24988" y="3469350"/>
                  <a:pt x="0" y="3309829"/>
                </a:cubicBezTo>
                <a:cubicBezTo>
                  <a:pt x="-24988" y="3150308"/>
                  <a:pt x="-16973" y="2933511"/>
                  <a:pt x="0" y="2780261"/>
                </a:cubicBezTo>
                <a:cubicBezTo>
                  <a:pt x="16973" y="2627011"/>
                  <a:pt x="-11552" y="2315258"/>
                  <a:pt x="0" y="2106265"/>
                </a:cubicBezTo>
                <a:cubicBezTo>
                  <a:pt x="11552" y="1897272"/>
                  <a:pt x="-9167" y="1726905"/>
                  <a:pt x="0" y="1504482"/>
                </a:cubicBezTo>
                <a:cubicBezTo>
                  <a:pt x="9167" y="1282059"/>
                  <a:pt x="10972" y="1160784"/>
                  <a:pt x="0" y="902700"/>
                </a:cubicBezTo>
                <a:close/>
              </a:path>
            </a:pathLst>
          </a:custGeom>
          <a:noFill/>
          <a:ln w="60325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89737F-BFC5-4163-8E74-910C7B697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7200" dirty="0"/>
              <a:t>Faro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072" y="1817073"/>
            <a:ext cx="11018520" cy="18288"/>
          </a:xfrm>
          <a:custGeom>
            <a:avLst/>
            <a:gdLst>
              <a:gd name="connsiteX0" fmla="*/ 0 w 11018520"/>
              <a:gd name="connsiteY0" fmla="*/ 0 h 18288"/>
              <a:gd name="connsiteX1" fmla="*/ 468287 w 11018520"/>
              <a:gd name="connsiteY1" fmla="*/ 0 h 18288"/>
              <a:gd name="connsiteX2" fmla="*/ 1156945 w 11018520"/>
              <a:gd name="connsiteY2" fmla="*/ 0 h 18288"/>
              <a:gd name="connsiteX3" fmla="*/ 1955787 w 11018520"/>
              <a:gd name="connsiteY3" fmla="*/ 0 h 18288"/>
              <a:gd name="connsiteX4" fmla="*/ 2313889 w 11018520"/>
              <a:gd name="connsiteY4" fmla="*/ 0 h 18288"/>
              <a:gd name="connsiteX5" fmla="*/ 2671991 w 11018520"/>
              <a:gd name="connsiteY5" fmla="*/ 0 h 18288"/>
              <a:gd name="connsiteX6" fmla="*/ 3581019 w 11018520"/>
              <a:gd name="connsiteY6" fmla="*/ 0 h 18288"/>
              <a:gd name="connsiteX7" fmla="*/ 4269677 w 11018520"/>
              <a:gd name="connsiteY7" fmla="*/ 0 h 18288"/>
              <a:gd name="connsiteX8" fmla="*/ 4627778 w 11018520"/>
              <a:gd name="connsiteY8" fmla="*/ 0 h 18288"/>
              <a:gd name="connsiteX9" fmla="*/ 5316436 w 11018520"/>
              <a:gd name="connsiteY9" fmla="*/ 0 h 18288"/>
              <a:gd name="connsiteX10" fmla="*/ 6225464 w 11018520"/>
              <a:gd name="connsiteY10" fmla="*/ 0 h 18288"/>
              <a:gd name="connsiteX11" fmla="*/ 6803936 w 11018520"/>
              <a:gd name="connsiteY11" fmla="*/ 0 h 18288"/>
              <a:gd name="connsiteX12" fmla="*/ 7382408 w 11018520"/>
              <a:gd name="connsiteY12" fmla="*/ 0 h 18288"/>
              <a:gd name="connsiteX13" fmla="*/ 8071066 w 11018520"/>
              <a:gd name="connsiteY13" fmla="*/ 0 h 18288"/>
              <a:gd name="connsiteX14" fmla="*/ 8869909 w 11018520"/>
              <a:gd name="connsiteY14" fmla="*/ 0 h 18288"/>
              <a:gd name="connsiteX15" fmla="*/ 9668751 w 11018520"/>
              <a:gd name="connsiteY15" fmla="*/ 0 h 18288"/>
              <a:gd name="connsiteX16" fmla="*/ 11018520 w 11018520"/>
              <a:gd name="connsiteY16" fmla="*/ 0 h 18288"/>
              <a:gd name="connsiteX17" fmla="*/ 11018520 w 11018520"/>
              <a:gd name="connsiteY17" fmla="*/ 18288 h 18288"/>
              <a:gd name="connsiteX18" fmla="*/ 10550233 w 11018520"/>
              <a:gd name="connsiteY18" fmla="*/ 18288 h 18288"/>
              <a:gd name="connsiteX19" fmla="*/ 9641205 w 11018520"/>
              <a:gd name="connsiteY19" fmla="*/ 18288 h 18288"/>
              <a:gd name="connsiteX20" fmla="*/ 8952548 w 11018520"/>
              <a:gd name="connsiteY20" fmla="*/ 18288 h 18288"/>
              <a:gd name="connsiteX21" fmla="*/ 8594446 w 11018520"/>
              <a:gd name="connsiteY21" fmla="*/ 18288 h 18288"/>
              <a:gd name="connsiteX22" fmla="*/ 7905788 w 11018520"/>
              <a:gd name="connsiteY22" fmla="*/ 18288 h 18288"/>
              <a:gd name="connsiteX23" fmla="*/ 7327316 w 11018520"/>
              <a:gd name="connsiteY23" fmla="*/ 18288 h 18288"/>
              <a:gd name="connsiteX24" fmla="*/ 6748844 w 11018520"/>
              <a:gd name="connsiteY24" fmla="*/ 18288 h 18288"/>
              <a:gd name="connsiteX25" fmla="*/ 6170371 w 11018520"/>
              <a:gd name="connsiteY25" fmla="*/ 18288 h 18288"/>
              <a:gd name="connsiteX26" fmla="*/ 5591899 w 11018520"/>
              <a:gd name="connsiteY26" fmla="*/ 18288 h 18288"/>
              <a:gd name="connsiteX27" fmla="*/ 4793056 w 11018520"/>
              <a:gd name="connsiteY27" fmla="*/ 18288 h 18288"/>
              <a:gd name="connsiteX28" fmla="*/ 4104399 w 11018520"/>
              <a:gd name="connsiteY28" fmla="*/ 18288 h 18288"/>
              <a:gd name="connsiteX29" fmla="*/ 3746297 w 11018520"/>
              <a:gd name="connsiteY29" fmla="*/ 18288 h 18288"/>
              <a:gd name="connsiteX30" fmla="*/ 3167825 w 11018520"/>
              <a:gd name="connsiteY30" fmla="*/ 18288 h 18288"/>
              <a:gd name="connsiteX31" fmla="*/ 2368982 w 11018520"/>
              <a:gd name="connsiteY31" fmla="*/ 18288 h 18288"/>
              <a:gd name="connsiteX32" fmla="*/ 1900695 w 11018520"/>
              <a:gd name="connsiteY32" fmla="*/ 18288 h 18288"/>
              <a:gd name="connsiteX33" fmla="*/ 991667 w 11018520"/>
              <a:gd name="connsiteY33" fmla="*/ 18288 h 18288"/>
              <a:gd name="connsiteX34" fmla="*/ 0 w 11018520"/>
              <a:gd name="connsiteY34" fmla="*/ 18288 h 18288"/>
              <a:gd name="connsiteX35" fmla="*/ 0 w 11018520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018520" h="18288" fill="none" extrusionOk="0">
                <a:moveTo>
                  <a:pt x="0" y="0"/>
                </a:moveTo>
                <a:cubicBezTo>
                  <a:pt x="176840" y="19448"/>
                  <a:pt x="369510" y="1686"/>
                  <a:pt x="468287" y="0"/>
                </a:cubicBezTo>
                <a:cubicBezTo>
                  <a:pt x="567064" y="-1686"/>
                  <a:pt x="844925" y="28710"/>
                  <a:pt x="1156945" y="0"/>
                </a:cubicBezTo>
                <a:cubicBezTo>
                  <a:pt x="1468965" y="-28710"/>
                  <a:pt x="1755775" y="35306"/>
                  <a:pt x="1955787" y="0"/>
                </a:cubicBezTo>
                <a:cubicBezTo>
                  <a:pt x="2155799" y="-35306"/>
                  <a:pt x="2224532" y="-16632"/>
                  <a:pt x="2313889" y="0"/>
                </a:cubicBezTo>
                <a:cubicBezTo>
                  <a:pt x="2403246" y="16632"/>
                  <a:pt x="2494050" y="6083"/>
                  <a:pt x="2671991" y="0"/>
                </a:cubicBezTo>
                <a:cubicBezTo>
                  <a:pt x="2849932" y="-6083"/>
                  <a:pt x="3354152" y="34614"/>
                  <a:pt x="3581019" y="0"/>
                </a:cubicBezTo>
                <a:cubicBezTo>
                  <a:pt x="3807886" y="-34614"/>
                  <a:pt x="4022451" y="14254"/>
                  <a:pt x="4269677" y="0"/>
                </a:cubicBezTo>
                <a:cubicBezTo>
                  <a:pt x="4516903" y="-14254"/>
                  <a:pt x="4514495" y="-13291"/>
                  <a:pt x="4627778" y="0"/>
                </a:cubicBezTo>
                <a:cubicBezTo>
                  <a:pt x="4741061" y="13291"/>
                  <a:pt x="5120758" y="-22660"/>
                  <a:pt x="5316436" y="0"/>
                </a:cubicBezTo>
                <a:cubicBezTo>
                  <a:pt x="5512114" y="22660"/>
                  <a:pt x="5812155" y="-9513"/>
                  <a:pt x="6225464" y="0"/>
                </a:cubicBezTo>
                <a:cubicBezTo>
                  <a:pt x="6638773" y="9513"/>
                  <a:pt x="6545417" y="2479"/>
                  <a:pt x="6803936" y="0"/>
                </a:cubicBezTo>
                <a:cubicBezTo>
                  <a:pt x="7062455" y="-2479"/>
                  <a:pt x="7245098" y="-20209"/>
                  <a:pt x="7382408" y="0"/>
                </a:cubicBezTo>
                <a:cubicBezTo>
                  <a:pt x="7519718" y="20209"/>
                  <a:pt x="7801947" y="19736"/>
                  <a:pt x="8071066" y="0"/>
                </a:cubicBezTo>
                <a:cubicBezTo>
                  <a:pt x="8340185" y="-19736"/>
                  <a:pt x="8495312" y="-6666"/>
                  <a:pt x="8869909" y="0"/>
                </a:cubicBezTo>
                <a:cubicBezTo>
                  <a:pt x="9244506" y="6666"/>
                  <a:pt x="9501461" y="-13745"/>
                  <a:pt x="9668751" y="0"/>
                </a:cubicBezTo>
                <a:cubicBezTo>
                  <a:pt x="9836041" y="13745"/>
                  <a:pt x="10607605" y="14143"/>
                  <a:pt x="11018520" y="0"/>
                </a:cubicBezTo>
                <a:cubicBezTo>
                  <a:pt x="11019166" y="4451"/>
                  <a:pt x="11019010" y="9226"/>
                  <a:pt x="11018520" y="18288"/>
                </a:cubicBezTo>
                <a:cubicBezTo>
                  <a:pt x="10834966" y="15274"/>
                  <a:pt x="10754561" y="35250"/>
                  <a:pt x="10550233" y="18288"/>
                </a:cubicBezTo>
                <a:cubicBezTo>
                  <a:pt x="10345905" y="1326"/>
                  <a:pt x="9906342" y="45884"/>
                  <a:pt x="9641205" y="18288"/>
                </a:cubicBezTo>
                <a:cubicBezTo>
                  <a:pt x="9376068" y="-9308"/>
                  <a:pt x="9177188" y="43988"/>
                  <a:pt x="8952548" y="18288"/>
                </a:cubicBezTo>
                <a:cubicBezTo>
                  <a:pt x="8727908" y="-7412"/>
                  <a:pt x="8707007" y="3271"/>
                  <a:pt x="8594446" y="18288"/>
                </a:cubicBezTo>
                <a:cubicBezTo>
                  <a:pt x="8481885" y="33305"/>
                  <a:pt x="8175004" y="35109"/>
                  <a:pt x="7905788" y="18288"/>
                </a:cubicBezTo>
                <a:cubicBezTo>
                  <a:pt x="7636572" y="1467"/>
                  <a:pt x="7535638" y="7399"/>
                  <a:pt x="7327316" y="18288"/>
                </a:cubicBezTo>
                <a:cubicBezTo>
                  <a:pt x="7118994" y="29177"/>
                  <a:pt x="6978247" y="47205"/>
                  <a:pt x="6748844" y="18288"/>
                </a:cubicBezTo>
                <a:cubicBezTo>
                  <a:pt x="6519441" y="-10629"/>
                  <a:pt x="6459241" y="43308"/>
                  <a:pt x="6170371" y="18288"/>
                </a:cubicBezTo>
                <a:cubicBezTo>
                  <a:pt x="5881501" y="-6732"/>
                  <a:pt x="5736201" y="35971"/>
                  <a:pt x="5591899" y="18288"/>
                </a:cubicBezTo>
                <a:cubicBezTo>
                  <a:pt x="5447597" y="605"/>
                  <a:pt x="4990303" y="20409"/>
                  <a:pt x="4793056" y="18288"/>
                </a:cubicBezTo>
                <a:cubicBezTo>
                  <a:pt x="4595809" y="16167"/>
                  <a:pt x="4271723" y="2909"/>
                  <a:pt x="4104399" y="18288"/>
                </a:cubicBezTo>
                <a:cubicBezTo>
                  <a:pt x="3937075" y="33667"/>
                  <a:pt x="3923235" y="10730"/>
                  <a:pt x="3746297" y="18288"/>
                </a:cubicBezTo>
                <a:cubicBezTo>
                  <a:pt x="3569359" y="25846"/>
                  <a:pt x="3351081" y="24702"/>
                  <a:pt x="3167825" y="18288"/>
                </a:cubicBezTo>
                <a:cubicBezTo>
                  <a:pt x="2984569" y="11874"/>
                  <a:pt x="2708033" y="13293"/>
                  <a:pt x="2368982" y="18288"/>
                </a:cubicBezTo>
                <a:cubicBezTo>
                  <a:pt x="2029931" y="23283"/>
                  <a:pt x="2009060" y="37671"/>
                  <a:pt x="1900695" y="18288"/>
                </a:cubicBezTo>
                <a:cubicBezTo>
                  <a:pt x="1792330" y="-1095"/>
                  <a:pt x="1183178" y="9337"/>
                  <a:pt x="991667" y="18288"/>
                </a:cubicBezTo>
                <a:cubicBezTo>
                  <a:pt x="800156" y="27239"/>
                  <a:pt x="375690" y="34110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1018520" h="18288" stroke="0" extrusionOk="0">
                <a:moveTo>
                  <a:pt x="0" y="0"/>
                </a:moveTo>
                <a:cubicBezTo>
                  <a:pt x="266588" y="-23405"/>
                  <a:pt x="350503" y="-27031"/>
                  <a:pt x="578472" y="0"/>
                </a:cubicBezTo>
                <a:cubicBezTo>
                  <a:pt x="806441" y="27031"/>
                  <a:pt x="803976" y="13604"/>
                  <a:pt x="936574" y="0"/>
                </a:cubicBezTo>
                <a:cubicBezTo>
                  <a:pt x="1069172" y="-13604"/>
                  <a:pt x="1661335" y="-31902"/>
                  <a:pt x="1845602" y="0"/>
                </a:cubicBezTo>
                <a:cubicBezTo>
                  <a:pt x="2029869" y="31902"/>
                  <a:pt x="2273452" y="17005"/>
                  <a:pt x="2424074" y="0"/>
                </a:cubicBezTo>
                <a:cubicBezTo>
                  <a:pt x="2574696" y="-17005"/>
                  <a:pt x="2790864" y="-28133"/>
                  <a:pt x="3002547" y="0"/>
                </a:cubicBezTo>
                <a:cubicBezTo>
                  <a:pt x="3214230" y="28133"/>
                  <a:pt x="3605033" y="-14934"/>
                  <a:pt x="3911575" y="0"/>
                </a:cubicBezTo>
                <a:cubicBezTo>
                  <a:pt x="4218117" y="14934"/>
                  <a:pt x="4198004" y="3604"/>
                  <a:pt x="4379862" y="0"/>
                </a:cubicBezTo>
                <a:cubicBezTo>
                  <a:pt x="4561720" y="-3604"/>
                  <a:pt x="4941151" y="-37368"/>
                  <a:pt x="5288890" y="0"/>
                </a:cubicBezTo>
                <a:cubicBezTo>
                  <a:pt x="5636629" y="37368"/>
                  <a:pt x="6011513" y="-33898"/>
                  <a:pt x="6197918" y="0"/>
                </a:cubicBezTo>
                <a:cubicBezTo>
                  <a:pt x="6384323" y="33898"/>
                  <a:pt x="6555799" y="11241"/>
                  <a:pt x="6886575" y="0"/>
                </a:cubicBezTo>
                <a:cubicBezTo>
                  <a:pt x="7217351" y="-11241"/>
                  <a:pt x="7604472" y="-44614"/>
                  <a:pt x="7795603" y="0"/>
                </a:cubicBezTo>
                <a:cubicBezTo>
                  <a:pt x="7986734" y="44614"/>
                  <a:pt x="8098870" y="-11086"/>
                  <a:pt x="8374075" y="0"/>
                </a:cubicBezTo>
                <a:cubicBezTo>
                  <a:pt x="8649280" y="11086"/>
                  <a:pt x="8701749" y="-25020"/>
                  <a:pt x="8952548" y="0"/>
                </a:cubicBezTo>
                <a:cubicBezTo>
                  <a:pt x="9203347" y="25020"/>
                  <a:pt x="9519297" y="4274"/>
                  <a:pt x="9751390" y="0"/>
                </a:cubicBezTo>
                <a:cubicBezTo>
                  <a:pt x="9983483" y="-4274"/>
                  <a:pt x="10169881" y="16480"/>
                  <a:pt x="10329863" y="0"/>
                </a:cubicBezTo>
                <a:cubicBezTo>
                  <a:pt x="10489845" y="-16480"/>
                  <a:pt x="10750941" y="-9727"/>
                  <a:pt x="11018520" y="0"/>
                </a:cubicBezTo>
                <a:cubicBezTo>
                  <a:pt x="11018113" y="8690"/>
                  <a:pt x="11018366" y="14141"/>
                  <a:pt x="11018520" y="18288"/>
                </a:cubicBezTo>
                <a:cubicBezTo>
                  <a:pt x="10841176" y="-3597"/>
                  <a:pt x="10399304" y="41504"/>
                  <a:pt x="10219677" y="18288"/>
                </a:cubicBezTo>
                <a:cubicBezTo>
                  <a:pt x="10040050" y="-4928"/>
                  <a:pt x="10030762" y="16144"/>
                  <a:pt x="9861575" y="18288"/>
                </a:cubicBezTo>
                <a:cubicBezTo>
                  <a:pt x="9692388" y="20432"/>
                  <a:pt x="9529439" y="40380"/>
                  <a:pt x="9393288" y="18288"/>
                </a:cubicBezTo>
                <a:cubicBezTo>
                  <a:pt x="9257137" y="-3804"/>
                  <a:pt x="8825003" y="25592"/>
                  <a:pt x="8484260" y="18288"/>
                </a:cubicBezTo>
                <a:cubicBezTo>
                  <a:pt x="8143517" y="10984"/>
                  <a:pt x="8082894" y="45968"/>
                  <a:pt x="7795603" y="18288"/>
                </a:cubicBezTo>
                <a:cubicBezTo>
                  <a:pt x="7508312" y="-9392"/>
                  <a:pt x="7466074" y="19486"/>
                  <a:pt x="7327316" y="18288"/>
                </a:cubicBezTo>
                <a:cubicBezTo>
                  <a:pt x="7188558" y="17090"/>
                  <a:pt x="6869645" y="4657"/>
                  <a:pt x="6638658" y="18288"/>
                </a:cubicBezTo>
                <a:cubicBezTo>
                  <a:pt x="6407671" y="31919"/>
                  <a:pt x="6359238" y="35967"/>
                  <a:pt x="6280556" y="18288"/>
                </a:cubicBezTo>
                <a:cubicBezTo>
                  <a:pt x="6201874" y="609"/>
                  <a:pt x="6041216" y="22404"/>
                  <a:pt x="5922455" y="18288"/>
                </a:cubicBezTo>
                <a:cubicBezTo>
                  <a:pt x="5803694" y="14172"/>
                  <a:pt x="5555521" y="48848"/>
                  <a:pt x="5233797" y="18288"/>
                </a:cubicBezTo>
                <a:cubicBezTo>
                  <a:pt x="4912073" y="-12272"/>
                  <a:pt x="4986440" y="-2740"/>
                  <a:pt x="4765510" y="18288"/>
                </a:cubicBezTo>
                <a:cubicBezTo>
                  <a:pt x="4544580" y="39316"/>
                  <a:pt x="4177715" y="18248"/>
                  <a:pt x="3966667" y="18288"/>
                </a:cubicBezTo>
                <a:cubicBezTo>
                  <a:pt x="3755619" y="18328"/>
                  <a:pt x="3664519" y="22387"/>
                  <a:pt x="3498380" y="18288"/>
                </a:cubicBezTo>
                <a:cubicBezTo>
                  <a:pt x="3332241" y="14189"/>
                  <a:pt x="3065858" y="-7524"/>
                  <a:pt x="2699537" y="18288"/>
                </a:cubicBezTo>
                <a:cubicBezTo>
                  <a:pt x="2333216" y="44100"/>
                  <a:pt x="2505666" y="4650"/>
                  <a:pt x="2341436" y="18288"/>
                </a:cubicBezTo>
                <a:cubicBezTo>
                  <a:pt x="2177206" y="31926"/>
                  <a:pt x="1790164" y="19880"/>
                  <a:pt x="1542593" y="18288"/>
                </a:cubicBezTo>
                <a:cubicBezTo>
                  <a:pt x="1295022" y="16696"/>
                  <a:pt x="1218012" y="39325"/>
                  <a:pt x="1074306" y="18288"/>
                </a:cubicBezTo>
                <a:cubicBezTo>
                  <a:pt x="930600" y="-2749"/>
                  <a:pt x="797266" y="24589"/>
                  <a:pt x="716204" y="18288"/>
                </a:cubicBezTo>
                <a:cubicBezTo>
                  <a:pt x="635142" y="11987"/>
                  <a:pt x="344503" y="4139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EAB259"/>
          </a:solidFill>
          <a:ln w="38100" cap="rnd">
            <a:solidFill>
              <a:srgbClr val="EAB259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FC988-6393-4FE6-A94C-E1B0E82D9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Faro je grad od 58 051 </a:t>
            </a:r>
            <a:r>
              <a:rPr lang="en-US" dirty="0" err="1">
                <a:ea typeface="+mn-lt"/>
                <a:cs typeface="+mn-lt"/>
              </a:rPr>
              <a:t>stanovnika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istoimena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općina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jugoistoku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Portugala</a:t>
            </a:r>
            <a:endParaRPr lang="en-US"/>
          </a:p>
          <a:p>
            <a:r>
              <a:rPr lang="en-US" dirty="0">
                <a:ea typeface="+mn-lt"/>
                <a:cs typeface="+mn-lt"/>
              </a:rPr>
              <a:t>Faro je </a:t>
            </a:r>
            <a:r>
              <a:rPr lang="en-US" dirty="0" err="1">
                <a:ea typeface="+mn-lt"/>
                <a:cs typeface="+mn-lt"/>
              </a:rPr>
              <a:t>najveći</a:t>
            </a:r>
            <a:r>
              <a:rPr lang="en-US" dirty="0">
                <a:ea typeface="+mn-lt"/>
                <a:cs typeface="+mn-lt"/>
              </a:rPr>
              <a:t> grad </a:t>
            </a:r>
            <a:r>
              <a:rPr lang="en-US" dirty="0" err="1">
                <a:ea typeface="+mn-lt"/>
                <a:cs typeface="+mn-lt"/>
              </a:rPr>
              <a:t>na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jugu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Portugala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sjedište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sveučilišta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i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biskupije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/>
          </a:p>
          <a:p>
            <a:r>
              <a:rPr lang="en-US" dirty="0">
                <a:ea typeface="+mn-lt"/>
                <a:cs typeface="+mn-lt"/>
              </a:rPr>
              <a:t>Danas je Faro </a:t>
            </a:r>
            <a:r>
              <a:rPr lang="en-US" err="1">
                <a:ea typeface="+mn-lt"/>
                <a:cs typeface="+mn-lt"/>
              </a:rPr>
              <a:t>najpoznatija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portugalska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turistička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destinacija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jer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ima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najtoplije</a:t>
            </a:r>
            <a:r>
              <a:rPr lang="en-US" dirty="0">
                <a:ea typeface="+mn-lt"/>
                <a:cs typeface="+mn-lt"/>
              </a:rPr>
              <a:t> more u </a:t>
            </a:r>
            <a:r>
              <a:rPr lang="en-US" err="1">
                <a:ea typeface="+mn-lt"/>
                <a:cs typeface="+mn-lt"/>
              </a:rPr>
              <a:t>zemlji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međunarodnu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zračnu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luku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brojne</a:t>
            </a:r>
            <a:r>
              <a:rPr lang="en-US" dirty="0">
                <a:ea typeface="+mn-lt"/>
                <a:cs typeface="+mn-lt"/>
              </a:rPr>
              <a:t> golf </a:t>
            </a:r>
            <a:r>
              <a:rPr lang="en-US" err="1">
                <a:ea typeface="+mn-lt"/>
                <a:cs typeface="+mn-lt"/>
              </a:rPr>
              <a:t>terene</a:t>
            </a:r>
            <a:r>
              <a:rPr lang="en-US" dirty="0">
                <a:ea typeface="+mn-lt"/>
                <a:cs typeface="+mn-lt"/>
              </a:rPr>
              <a:t> u </a:t>
            </a:r>
            <a:r>
              <a:rPr lang="en-US" err="1">
                <a:ea typeface="+mn-lt"/>
                <a:cs typeface="+mn-lt"/>
              </a:rPr>
              <a:t>okolici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/>
          </a:p>
          <a:p>
            <a:endParaRPr lang="en-US" dirty="0"/>
          </a:p>
        </p:txBody>
      </p:sp>
      <p:pic>
        <p:nvPicPr>
          <p:cNvPr id="4" name="Picture 4" descr="Best Restaurants in Faro, Portugal ~ Top 5 - Driftwood ...">
            <a:extLst>
              <a:ext uri="{FF2B5EF4-FFF2-40B4-BE49-F238E27FC236}">
                <a16:creationId xmlns:a16="http://schemas.microsoft.com/office/drawing/2014/main" id="{592910B1-2AA7-49A4-B795-22D86BE77E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75" r="15009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65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392BD272-13BF-4524-9E43-EB79C90DFC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130" b="1287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257886-ACB7-4330-930A-EA3588CD6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 err="1"/>
              <a:t>Kraj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1CA8A97F-67F0-4D5F-A850-0C30727D1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578" y="1802192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F2FDF-B816-4684-AD0B-68AACB29F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4446"/>
            <a:ext cx="10515600" cy="417689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Nadam se da </a:t>
            </a:r>
            <a:r>
              <a:rPr lang="en-US" dirty="0" err="1"/>
              <a:t>ste</a:t>
            </a:r>
            <a:r>
              <a:rPr lang="en-US" dirty="0"/>
              <a:t> </a:t>
            </a:r>
            <a:r>
              <a:rPr lang="en-US" dirty="0" err="1"/>
              <a:t>uživali</a:t>
            </a:r>
            <a:endParaRPr lang="en-US" dirty="0"/>
          </a:p>
          <a:p>
            <a:r>
              <a:rPr lang="en-US" dirty="0" err="1"/>
              <a:t>Prezentaciju</a:t>
            </a:r>
            <a:r>
              <a:rPr lang="en-US" dirty="0"/>
              <a:t> </a:t>
            </a:r>
            <a:r>
              <a:rPr lang="en-US" dirty="0" err="1"/>
              <a:t>napravila</a:t>
            </a:r>
            <a:r>
              <a:rPr lang="en-US" dirty="0"/>
              <a:t>: </a:t>
            </a:r>
          </a:p>
          <a:p>
            <a:r>
              <a:rPr lang="en-US" dirty="0"/>
              <a:t>Keka Martinović</a:t>
            </a:r>
          </a:p>
          <a:p>
            <a:r>
              <a:rPr lang="en-US" dirty="0"/>
              <a:t>7.r</a:t>
            </a:r>
          </a:p>
          <a:p>
            <a:r>
              <a:rPr lang="en-US" dirty="0"/>
              <a:t>6.3.2021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D2242-3BD2-498A-8FD7-5537B1AC5BEF}"/>
              </a:ext>
            </a:extLst>
          </p:cNvPr>
          <p:cNvSpPr txBox="1"/>
          <p:nvPr/>
        </p:nvSpPr>
        <p:spPr>
          <a:xfrm>
            <a:off x="10667223" y="6657945"/>
            <a:ext cx="1524776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DB8F36F5-D451-472A-86EA-BFDEAEB444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1003" y="167401"/>
            <a:ext cx="4971690" cy="154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488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6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717BAC-25B9-4161-873C-207FE8FA3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7200" dirty="0" err="1"/>
              <a:t>Geografski</a:t>
            </a:r>
            <a:r>
              <a:rPr lang="en-US" sz="7200" dirty="0"/>
              <a:t> </a:t>
            </a:r>
            <a:r>
              <a:rPr lang="en-US" sz="7200" dirty="0" err="1"/>
              <a:t>položaj</a:t>
            </a:r>
          </a:p>
        </p:txBody>
      </p:sp>
      <p:pic>
        <p:nvPicPr>
          <p:cNvPr id="9" name="Picture 9" descr="Map&#10;&#10;Description automatically generated">
            <a:extLst>
              <a:ext uri="{FF2B5EF4-FFF2-40B4-BE49-F238E27FC236}">
                <a16:creationId xmlns:a16="http://schemas.microsoft.com/office/drawing/2014/main" id="{A415BCD1-DD74-402B-A10D-01C72860C8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378" r="-6" b="-6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FFC157"/>
          </a:solidFill>
          <a:ln w="38100" cap="rnd">
            <a:solidFill>
              <a:srgbClr val="FFC15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D13BD675-6C02-4003-B431-3DB7EADB1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Portugal je </a:t>
            </a:r>
            <a:r>
              <a:rPr lang="en-US" err="1">
                <a:ea typeface="+mn-lt"/>
                <a:cs typeface="+mn-lt"/>
              </a:rPr>
              <a:t>država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na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zapadu</a:t>
            </a:r>
            <a:r>
              <a:rPr lang="en-US" dirty="0">
                <a:ea typeface="+mn-lt"/>
                <a:cs typeface="+mn-lt"/>
              </a:rPr>
              <a:t>  Europe, </a:t>
            </a:r>
            <a:r>
              <a:rPr lang="en-US" err="1">
                <a:ea typeface="+mn-lt"/>
                <a:cs typeface="+mn-lt"/>
              </a:rPr>
              <a:t>na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istoku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i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sjeveru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graniči</a:t>
            </a:r>
            <a:r>
              <a:rPr lang="en-US" dirty="0">
                <a:ea typeface="+mn-lt"/>
                <a:cs typeface="+mn-lt"/>
              </a:rPr>
              <a:t> sa </a:t>
            </a:r>
            <a:r>
              <a:rPr lang="en-US" err="1">
                <a:ea typeface="+mn-lt"/>
                <a:cs typeface="+mn-lt"/>
              </a:rPr>
              <a:t>Španjolskom</a:t>
            </a:r>
            <a:r>
              <a:rPr lang="en-US" dirty="0">
                <a:ea typeface="+mn-lt"/>
                <a:cs typeface="+mn-lt"/>
              </a:rPr>
              <a:t>, a </a:t>
            </a:r>
            <a:r>
              <a:rPr lang="en-US" err="1">
                <a:ea typeface="+mn-lt"/>
                <a:cs typeface="+mn-lt"/>
              </a:rPr>
              <a:t>na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zapadu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i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jugu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izlazi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na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Atlantski</a:t>
            </a:r>
            <a:r>
              <a:rPr lang="en-US" dirty="0">
                <a:ea typeface="+mn-lt"/>
                <a:cs typeface="+mn-lt"/>
              </a:rPr>
              <a:t> ocean.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7DDE47-24BE-4A64-9450-E62268B91460}"/>
              </a:ext>
            </a:extLst>
          </p:cNvPr>
          <p:cNvSpPr txBox="1"/>
          <p:nvPr/>
        </p:nvSpPr>
        <p:spPr>
          <a:xfrm>
            <a:off x="10755389" y="6657945"/>
            <a:ext cx="1436611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558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5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Free Images : beach, landscape, sea, coast, nature, rock ...">
            <a:extLst>
              <a:ext uri="{FF2B5EF4-FFF2-40B4-BE49-F238E27FC236}">
                <a16:creationId xmlns:a16="http://schemas.microsoft.com/office/drawing/2014/main" id="{CD91AA0E-EE63-44DF-876E-EDC597BF06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1635" b="3459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A25E57-EEA0-4547-8C06-F642714ED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/>
              <a:t>Klima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1CA8A97F-67F0-4D5F-A850-0C30727D1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578" y="1802192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4C6D3-6110-44C8-8522-C18C3EA89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4446"/>
            <a:ext cx="10673750" cy="417689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U </a:t>
            </a:r>
            <a:r>
              <a:rPr lang="en-US" dirty="0" err="1">
                <a:ea typeface="+mn-lt"/>
                <a:cs typeface="+mn-lt"/>
              </a:rPr>
              <a:t>Portugalu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razlikujemo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dvije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klime</a:t>
            </a:r>
            <a:r>
              <a:rPr lang="en-US" dirty="0">
                <a:ea typeface="+mn-lt"/>
                <a:cs typeface="+mn-lt"/>
              </a:rPr>
              <a:t>: </a:t>
            </a:r>
            <a:r>
              <a:rPr lang="en-US" dirty="0" err="1">
                <a:ea typeface="+mn-lt"/>
                <a:cs typeface="+mn-lt"/>
              </a:rPr>
              <a:t>oceansku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i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sredozemnu</a:t>
            </a:r>
            <a:r>
              <a:rPr lang="en-US" dirty="0">
                <a:ea typeface="+mn-lt"/>
                <a:cs typeface="+mn-lt"/>
              </a:rPr>
              <a:t>. Na </a:t>
            </a:r>
            <a:r>
              <a:rPr lang="en-US" dirty="0" err="1">
                <a:ea typeface="+mn-lt"/>
                <a:cs typeface="+mn-lt"/>
              </a:rPr>
              <a:t>sjeveru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Portugala</a:t>
            </a:r>
            <a:r>
              <a:rPr lang="en-US" dirty="0">
                <a:ea typeface="+mn-lt"/>
                <a:cs typeface="+mn-lt"/>
              </a:rPr>
              <a:t>, pod </a:t>
            </a:r>
            <a:r>
              <a:rPr lang="en-US" dirty="0" err="1">
                <a:ea typeface="+mn-lt"/>
                <a:cs typeface="+mn-lt"/>
              </a:rPr>
              <a:t>utjecajem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Atlantskog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oceana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prevladava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oceanska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klima</a:t>
            </a:r>
            <a:r>
              <a:rPr lang="en-US" dirty="0">
                <a:ea typeface="+mn-lt"/>
                <a:cs typeface="+mn-lt"/>
              </a:rPr>
              <a:t>. Na </a:t>
            </a:r>
            <a:r>
              <a:rPr lang="en-US" dirty="0" err="1">
                <a:ea typeface="+mn-lt"/>
                <a:cs typeface="+mn-lt"/>
              </a:rPr>
              <a:t>jugu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države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prevladava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sredozemna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klima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zbog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utjecaja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Mediterana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4728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BA9B0C7-50EB-4F8D-861B-4507B591D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1E388F8-EEA3-4914-95B1-860C5CF58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69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48FAB1-E0A1-4B1B-9861-B885EEFA6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7200" dirty="0" err="1"/>
              <a:t>Gospodarstvo</a:t>
            </a: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AF0CF-84D9-4DAA-84C0-D82664795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ea typeface="+mn-lt"/>
                <a:cs typeface="+mn-lt"/>
              </a:rPr>
              <a:t>Zadnjih godina u Portugalu snažno se razvila raznolika industrija.  Najviše rafinerij nafte, metalurgija, prehrambena industrija, automobilska industrija, proizvodnja cementa, papira, tekstila, obuće, namještaja I pluta.</a:t>
            </a:r>
          </a:p>
          <a:p>
            <a:r>
              <a:rPr lang="en-US" sz="2000">
                <a:ea typeface="+mn-lt"/>
                <a:cs typeface="+mn-lt"/>
              </a:rPr>
              <a:t> Glavni su proizvodi pšenica i kukuruz, no velike se količine još uvijek moraju uvoziti. Ističe se urod masline, rajčice i smokve. Zemlja izvozi povrće i voće, drvo i pluto, ali uvozi žitarice i ribu.</a:t>
            </a:r>
            <a:endParaRPr lang="en-US" sz="2000"/>
          </a:p>
        </p:txBody>
      </p:sp>
      <p:pic>
        <p:nvPicPr>
          <p:cNvPr id="8" name="Picture 8" descr="Images Gratuites : orge, grain, prairie, été, aliments ...">
            <a:extLst>
              <a:ext uri="{FF2B5EF4-FFF2-40B4-BE49-F238E27FC236}">
                <a16:creationId xmlns:a16="http://schemas.microsoft.com/office/drawing/2014/main" id="{D7505506-ADE3-4F3E-B86A-9646DB9E3F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24" r="14069" b="-1"/>
          <a:stretch/>
        </p:blipFill>
        <p:spPr>
          <a:xfrm>
            <a:off x="8154692" y="10"/>
            <a:ext cx="4037308" cy="4181541"/>
          </a:xfrm>
          <a:custGeom>
            <a:avLst/>
            <a:gdLst/>
            <a:ahLst/>
            <a:cxnLst/>
            <a:rect l="l" t="t" r="r" b="b"/>
            <a:pathLst>
              <a:path w="4037308" h="4181551">
                <a:moveTo>
                  <a:pt x="14988" y="0"/>
                </a:moveTo>
                <a:lnTo>
                  <a:pt x="4037308" y="0"/>
                </a:lnTo>
                <a:lnTo>
                  <a:pt x="4037308" y="4167110"/>
                </a:lnTo>
                <a:lnTo>
                  <a:pt x="3964368" y="4159693"/>
                </a:lnTo>
                <a:cubicBezTo>
                  <a:pt x="3918803" y="4157871"/>
                  <a:pt x="3873125" y="4158842"/>
                  <a:pt x="3827593" y="4162617"/>
                </a:cubicBezTo>
                <a:cubicBezTo>
                  <a:pt x="3592919" y="4177301"/>
                  <a:pt x="3357984" y="4170673"/>
                  <a:pt x="3123310" y="4173921"/>
                </a:cubicBezTo>
                <a:cubicBezTo>
                  <a:pt x="2809371" y="4178341"/>
                  <a:pt x="2495692" y="4167035"/>
                  <a:pt x="2181883" y="4165996"/>
                </a:cubicBezTo>
                <a:cubicBezTo>
                  <a:pt x="2117562" y="4165736"/>
                  <a:pt x="2052981" y="4169114"/>
                  <a:pt x="1988920" y="4174312"/>
                </a:cubicBezTo>
                <a:cubicBezTo>
                  <a:pt x="1900170" y="4181329"/>
                  <a:pt x="1812589" y="4172492"/>
                  <a:pt x="1724619" y="4164177"/>
                </a:cubicBezTo>
                <a:cubicBezTo>
                  <a:pt x="1618587" y="4154171"/>
                  <a:pt x="1512814" y="4163007"/>
                  <a:pt x="1407431" y="4174572"/>
                </a:cubicBezTo>
                <a:lnTo>
                  <a:pt x="1296667" y="4181551"/>
                </a:lnTo>
                <a:lnTo>
                  <a:pt x="772971" y="4181551"/>
                </a:lnTo>
                <a:lnTo>
                  <a:pt x="562031" y="4174133"/>
                </a:lnTo>
                <a:cubicBezTo>
                  <a:pt x="461814" y="4173175"/>
                  <a:pt x="361596" y="4174052"/>
                  <a:pt x="261346" y="4174572"/>
                </a:cubicBezTo>
                <a:lnTo>
                  <a:pt x="2757" y="4173908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9FC1CD9-B472-46BC-8FB6-924CEFE8F4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5058" r="5" b="2860"/>
          <a:stretch/>
        </p:blipFill>
        <p:spPr>
          <a:xfrm>
            <a:off x="8156971" y="4359620"/>
            <a:ext cx="4049406" cy="2498379"/>
          </a:xfrm>
          <a:custGeom>
            <a:avLst/>
            <a:gdLst/>
            <a:ahLst/>
            <a:cxnLst/>
            <a:rect l="l" t="t" r="r" b="b"/>
            <a:pathLst>
              <a:path w="4049406" h="2498379">
                <a:moveTo>
                  <a:pt x="2414242" y="4"/>
                </a:moveTo>
                <a:cubicBezTo>
                  <a:pt x="2459711" y="-77"/>
                  <a:pt x="2505191" y="1157"/>
                  <a:pt x="2550670" y="4406"/>
                </a:cubicBezTo>
                <a:cubicBezTo>
                  <a:pt x="2703794" y="17725"/>
                  <a:pt x="2857632" y="20973"/>
                  <a:pt x="3011184" y="14152"/>
                </a:cubicBezTo>
                <a:cubicBezTo>
                  <a:pt x="3134577" y="5667"/>
                  <a:pt x="3258346" y="4185"/>
                  <a:pt x="3381908" y="9733"/>
                </a:cubicBezTo>
                <a:cubicBezTo>
                  <a:pt x="3497036" y="16360"/>
                  <a:pt x="3612164" y="23117"/>
                  <a:pt x="3727682" y="19219"/>
                </a:cubicBezTo>
                <a:cubicBezTo>
                  <a:pt x="3773682" y="17660"/>
                  <a:pt x="3819031" y="15711"/>
                  <a:pt x="3864640" y="13112"/>
                </a:cubicBezTo>
                <a:cubicBezTo>
                  <a:pt x="3906592" y="9571"/>
                  <a:pt x="3948658" y="7898"/>
                  <a:pt x="3990713" y="8093"/>
                </a:cubicBezTo>
                <a:lnTo>
                  <a:pt x="4049406" y="10975"/>
                </a:lnTo>
                <a:lnTo>
                  <a:pt x="4049406" y="2498379"/>
                </a:lnTo>
                <a:lnTo>
                  <a:pt x="28177" y="2498379"/>
                </a:lnTo>
                <a:lnTo>
                  <a:pt x="28782" y="2488422"/>
                </a:lnTo>
                <a:cubicBezTo>
                  <a:pt x="31911" y="2368016"/>
                  <a:pt x="35027" y="2247572"/>
                  <a:pt x="38157" y="2127091"/>
                </a:cubicBezTo>
                <a:cubicBezTo>
                  <a:pt x="38284" y="2122014"/>
                  <a:pt x="39171" y="2117064"/>
                  <a:pt x="39171" y="2111987"/>
                </a:cubicBezTo>
                <a:cubicBezTo>
                  <a:pt x="48166" y="1998143"/>
                  <a:pt x="53107" y="1884299"/>
                  <a:pt x="18899" y="1773120"/>
                </a:cubicBezTo>
                <a:cubicBezTo>
                  <a:pt x="15871" y="1762674"/>
                  <a:pt x="14262" y="1751874"/>
                  <a:pt x="14084" y="1741010"/>
                </a:cubicBezTo>
                <a:cubicBezTo>
                  <a:pt x="12413" y="1644084"/>
                  <a:pt x="16644" y="1547157"/>
                  <a:pt x="26754" y="1450751"/>
                </a:cubicBezTo>
                <a:cubicBezTo>
                  <a:pt x="31949" y="1391608"/>
                  <a:pt x="26754" y="1331576"/>
                  <a:pt x="43478" y="1273068"/>
                </a:cubicBezTo>
                <a:cubicBezTo>
                  <a:pt x="50864" y="1243991"/>
                  <a:pt x="55109" y="1214204"/>
                  <a:pt x="56147" y="1184226"/>
                </a:cubicBezTo>
                <a:cubicBezTo>
                  <a:pt x="59948" y="1111630"/>
                  <a:pt x="38537" y="1043349"/>
                  <a:pt x="18139" y="974814"/>
                </a:cubicBezTo>
                <a:cubicBezTo>
                  <a:pt x="7370" y="938515"/>
                  <a:pt x="-5426" y="901456"/>
                  <a:pt x="2429" y="863381"/>
                </a:cubicBezTo>
                <a:cubicBezTo>
                  <a:pt x="16707" y="804821"/>
                  <a:pt x="24854" y="744929"/>
                  <a:pt x="26754" y="684682"/>
                </a:cubicBezTo>
                <a:cubicBezTo>
                  <a:pt x="26754" y="642038"/>
                  <a:pt x="16365" y="600282"/>
                  <a:pt x="20039" y="557765"/>
                </a:cubicBezTo>
                <a:cubicBezTo>
                  <a:pt x="28211" y="475282"/>
                  <a:pt x="30238" y="392304"/>
                  <a:pt x="26121" y="309516"/>
                </a:cubicBezTo>
                <a:cubicBezTo>
                  <a:pt x="26095" y="276416"/>
                  <a:pt x="29846" y="243418"/>
                  <a:pt x="37270" y="211155"/>
                </a:cubicBezTo>
                <a:cubicBezTo>
                  <a:pt x="46506" y="154221"/>
                  <a:pt x="48419" y="96347"/>
                  <a:pt x="42971" y="38930"/>
                </a:cubicBezTo>
                <a:lnTo>
                  <a:pt x="38856" y="11020"/>
                </a:lnTo>
                <a:lnTo>
                  <a:pt x="130509" y="7784"/>
                </a:lnTo>
                <a:cubicBezTo>
                  <a:pt x="277810" y="-154"/>
                  <a:pt x="425502" y="3145"/>
                  <a:pt x="572310" y="17660"/>
                </a:cubicBezTo>
                <a:cubicBezTo>
                  <a:pt x="676172" y="25314"/>
                  <a:pt x="780502" y="24092"/>
                  <a:pt x="884170" y="14021"/>
                </a:cubicBezTo>
                <a:cubicBezTo>
                  <a:pt x="1074404" y="-1702"/>
                  <a:pt x="1264248" y="10903"/>
                  <a:pt x="1454094" y="21558"/>
                </a:cubicBezTo>
                <a:cubicBezTo>
                  <a:pt x="1637961" y="31953"/>
                  <a:pt x="1821699" y="24287"/>
                  <a:pt x="2005566" y="17400"/>
                </a:cubicBezTo>
                <a:cubicBezTo>
                  <a:pt x="2141517" y="12332"/>
                  <a:pt x="2277834" y="248"/>
                  <a:pt x="2414242" y="4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D0D1B9-2554-49F8-9658-4E8DB48442CD}"/>
              </a:ext>
            </a:extLst>
          </p:cNvPr>
          <p:cNvSpPr txBox="1"/>
          <p:nvPr/>
        </p:nvSpPr>
        <p:spPr>
          <a:xfrm>
            <a:off x="10755389" y="6657945"/>
            <a:ext cx="1436611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6870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809B83-523A-4980-B4AA-FA5727FFC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7200" dirty="0" err="1"/>
              <a:t>Stanovništvo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89E97A"/>
          </a:solidFill>
          <a:ln w="38100" cap="rnd">
            <a:solidFill>
              <a:srgbClr val="89E97A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5225E-C3B1-43C0-A2C8-3D7247186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006695" cy="32538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Portugal </a:t>
            </a:r>
            <a:r>
              <a:rPr lang="en-US" dirty="0" err="1">
                <a:ea typeface="+mn-lt"/>
                <a:cs typeface="+mn-lt"/>
              </a:rPr>
              <a:t>prema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procjeni</a:t>
            </a:r>
            <a:r>
              <a:rPr lang="en-US" dirty="0">
                <a:ea typeface="+mn-lt"/>
                <a:cs typeface="+mn-lt"/>
              </a:rPr>
              <a:t> za 2008. </a:t>
            </a:r>
            <a:r>
              <a:rPr lang="en-US" dirty="0" err="1">
                <a:ea typeface="+mn-lt"/>
                <a:cs typeface="+mn-lt"/>
              </a:rPr>
              <a:t>godinu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ima</a:t>
            </a:r>
            <a:r>
              <a:rPr lang="en-US" dirty="0">
                <a:ea typeface="+mn-lt"/>
                <a:cs typeface="+mn-lt"/>
              </a:rPr>
              <a:t> 10,662,000 </a:t>
            </a:r>
            <a:r>
              <a:rPr lang="en-US" dirty="0" err="1">
                <a:ea typeface="+mn-lt"/>
                <a:cs typeface="+mn-lt"/>
              </a:rPr>
              <a:t>stanovnika</a:t>
            </a:r>
            <a:r>
              <a:rPr lang="en-US" dirty="0">
                <a:ea typeface="+mn-lt"/>
                <a:cs typeface="+mn-lt"/>
              </a:rPr>
              <a:t>, od </a:t>
            </a:r>
            <a:r>
              <a:rPr lang="en-US" dirty="0" err="1">
                <a:ea typeface="+mn-lt"/>
                <a:cs typeface="+mn-lt"/>
              </a:rPr>
              <a:t>čega</a:t>
            </a:r>
            <a:r>
              <a:rPr lang="en-US" dirty="0">
                <a:ea typeface="+mn-lt"/>
                <a:cs typeface="+mn-lt"/>
              </a:rPr>
              <a:t> 9,838,000 </a:t>
            </a:r>
            <a:r>
              <a:rPr lang="en-US" dirty="0" err="1">
                <a:ea typeface="+mn-lt"/>
                <a:cs typeface="+mn-lt"/>
              </a:rPr>
              <a:t>otpada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Portugalce</a:t>
            </a:r>
            <a:r>
              <a:rPr lang="en-US" dirty="0">
                <a:ea typeface="+mn-lt"/>
                <a:cs typeface="+mn-lt"/>
              </a:rPr>
              <a:t>, a </a:t>
            </a:r>
            <a:r>
              <a:rPr lang="en-US" dirty="0" err="1">
                <a:ea typeface="+mn-lt"/>
                <a:cs typeface="+mn-lt"/>
              </a:rPr>
              <a:t>ostatak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tridesetak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drugih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naroda</a:t>
            </a:r>
            <a:r>
              <a:rPr lang="en-US" dirty="0">
                <a:ea typeface="+mn-lt"/>
                <a:cs typeface="+mn-lt"/>
              </a:rPr>
              <a:t>. </a:t>
            </a:r>
          </a:p>
          <a:p>
            <a:endParaRPr lang="en-US" dirty="0"/>
          </a:p>
        </p:txBody>
      </p:sp>
      <p:pic>
        <p:nvPicPr>
          <p:cNvPr id="5" name="Picture 5" descr="A picture containing person, dancer, outdoor, sport&#10;&#10;Description automatically generated">
            <a:extLst>
              <a:ext uri="{FF2B5EF4-FFF2-40B4-BE49-F238E27FC236}">
                <a16:creationId xmlns:a16="http://schemas.microsoft.com/office/drawing/2014/main" id="{C2E84E60-9B26-43D2-AD90-9A37896A1C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9940" r="21997" b="2"/>
          <a:stretch/>
        </p:blipFill>
        <p:spPr>
          <a:xfrm>
            <a:off x="-230037" y="-100631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7A2CA5-DE9C-4C19-98AE-22564EDBE8DB}"/>
              </a:ext>
            </a:extLst>
          </p:cNvPr>
          <p:cNvSpPr txBox="1"/>
          <p:nvPr/>
        </p:nvSpPr>
        <p:spPr>
          <a:xfrm>
            <a:off x="10840348" y="6657945"/>
            <a:ext cx="1351652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838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6B218D-23C7-4A68-9F53-955430F2C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anchor="b">
            <a:normAutofit/>
          </a:bodyPr>
          <a:lstStyle/>
          <a:p>
            <a:r>
              <a:rPr lang="en-US" sz="7200" dirty="0" err="1"/>
              <a:t>Kultura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4" y="1817073"/>
            <a:ext cx="11018520" cy="18288"/>
          </a:xfrm>
          <a:custGeom>
            <a:avLst/>
            <a:gdLst>
              <a:gd name="connsiteX0" fmla="*/ 0 w 11018520"/>
              <a:gd name="connsiteY0" fmla="*/ 0 h 18288"/>
              <a:gd name="connsiteX1" fmla="*/ 468287 w 11018520"/>
              <a:gd name="connsiteY1" fmla="*/ 0 h 18288"/>
              <a:gd name="connsiteX2" fmla="*/ 1156945 w 11018520"/>
              <a:gd name="connsiteY2" fmla="*/ 0 h 18288"/>
              <a:gd name="connsiteX3" fmla="*/ 1955787 w 11018520"/>
              <a:gd name="connsiteY3" fmla="*/ 0 h 18288"/>
              <a:gd name="connsiteX4" fmla="*/ 2313889 w 11018520"/>
              <a:gd name="connsiteY4" fmla="*/ 0 h 18288"/>
              <a:gd name="connsiteX5" fmla="*/ 2671991 w 11018520"/>
              <a:gd name="connsiteY5" fmla="*/ 0 h 18288"/>
              <a:gd name="connsiteX6" fmla="*/ 3581019 w 11018520"/>
              <a:gd name="connsiteY6" fmla="*/ 0 h 18288"/>
              <a:gd name="connsiteX7" fmla="*/ 4269677 w 11018520"/>
              <a:gd name="connsiteY7" fmla="*/ 0 h 18288"/>
              <a:gd name="connsiteX8" fmla="*/ 4627778 w 11018520"/>
              <a:gd name="connsiteY8" fmla="*/ 0 h 18288"/>
              <a:gd name="connsiteX9" fmla="*/ 5316436 w 11018520"/>
              <a:gd name="connsiteY9" fmla="*/ 0 h 18288"/>
              <a:gd name="connsiteX10" fmla="*/ 6225464 w 11018520"/>
              <a:gd name="connsiteY10" fmla="*/ 0 h 18288"/>
              <a:gd name="connsiteX11" fmla="*/ 6803936 w 11018520"/>
              <a:gd name="connsiteY11" fmla="*/ 0 h 18288"/>
              <a:gd name="connsiteX12" fmla="*/ 7382408 w 11018520"/>
              <a:gd name="connsiteY12" fmla="*/ 0 h 18288"/>
              <a:gd name="connsiteX13" fmla="*/ 8071066 w 11018520"/>
              <a:gd name="connsiteY13" fmla="*/ 0 h 18288"/>
              <a:gd name="connsiteX14" fmla="*/ 8869909 w 11018520"/>
              <a:gd name="connsiteY14" fmla="*/ 0 h 18288"/>
              <a:gd name="connsiteX15" fmla="*/ 9668751 w 11018520"/>
              <a:gd name="connsiteY15" fmla="*/ 0 h 18288"/>
              <a:gd name="connsiteX16" fmla="*/ 11018520 w 11018520"/>
              <a:gd name="connsiteY16" fmla="*/ 0 h 18288"/>
              <a:gd name="connsiteX17" fmla="*/ 11018520 w 11018520"/>
              <a:gd name="connsiteY17" fmla="*/ 18288 h 18288"/>
              <a:gd name="connsiteX18" fmla="*/ 10550233 w 11018520"/>
              <a:gd name="connsiteY18" fmla="*/ 18288 h 18288"/>
              <a:gd name="connsiteX19" fmla="*/ 9641205 w 11018520"/>
              <a:gd name="connsiteY19" fmla="*/ 18288 h 18288"/>
              <a:gd name="connsiteX20" fmla="*/ 8952548 w 11018520"/>
              <a:gd name="connsiteY20" fmla="*/ 18288 h 18288"/>
              <a:gd name="connsiteX21" fmla="*/ 8594446 w 11018520"/>
              <a:gd name="connsiteY21" fmla="*/ 18288 h 18288"/>
              <a:gd name="connsiteX22" fmla="*/ 7905788 w 11018520"/>
              <a:gd name="connsiteY22" fmla="*/ 18288 h 18288"/>
              <a:gd name="connsiteX23" fmla="*/ 7327316 w 11018520"/>
              <a:gd name="connsiteY23" fmla="*/ 18288 h 18288"/>
              <a:gd name="connsiteX24" fmla="*/ 6748844 w 11018520"/>
              <a:gd name="connsiteY24" fmla="*/ 18288 h 18288"/>
              <a:gd name="connsiteX25" fmla="*/ 6170371 w 11018520"/>
              <a:gd name="connsiteY25" fmla="*/ 18288 h 18288"/>
              <a:gd name="connsiteX26" fmla="*/ 5591899 w 11018520"/>
              <a:gd name="connsiteY26" fmla="*/ 18288 h 18288"/>
              <a:gd name="connsiteX27" fmla="*/ 4793056 w 11018520"/>
              <a:gd name="connsiteY27" fmla="*/ 18288 h 18288"/>
              <a:gd name="connsiteX28" fmla="*/ 4104399 w 11018520"/>
              <a:gd name="connsiteY28" fmla="*/ 18288 h 18288"/>
              <a:gd name="connsiteX29" fmla="*/ 3746297 w 11018520"/>
              <a:gd name="connsiteY29" fmla="*/ 18288 h 18288"/>
              <a:gd name="connsiteX30" fmla="*/ 3167825 w 11018520"/>
              <a:gd name="connsiteY30" fmla="*/ 18288 h 18288"/>
              <a:gd name="connsiteX31" fmla="*/ 2368982 w 11018520"/>
              <a:gd name="connsiteY31" fmla="*/ 18288 h 18288"/>
              <a:gd name="connsiteX32" fmla="*/ 1900695 w 11018520"/>
              <a:gd name="connsiteY32" fmla="*/ 18288 h 18288"/>
              <a:gd name="connsiteX33" fmla="*/ 991667 w 11018520"/>
              <a:gd name="connsiteY33" fmla="*/ 18288 h 18288"/>
              <a:gd name="connsiteX34" fmla="*/ 0 w 11018520"/>
              <a:gd name="connsiteY34" fmla="*/ 18288 h 18288"/>
              <a:gd name="connsiteX35" fmla="*/ 0 w 11018520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018520" h="18288" fill="none" extrusionOk="0">
                <a:moveTo>
                  <a:pt x="0" y="0"/>
                </a:moveTo>
                <a:cubicBezTo>
                  <a:pt x="176840" y="19448"/>
                  <a:pt x="369510" y="1686"/>
                  <a:pt x="468287" y="0"/>
                </a:cubicBezTo>
                <a:cubicBezTo>
                  <a:pt x="567064" y="-1686"/>
                  <a:pt x="844925" y="28710"/>
                  <a:pt x="1156945" y="0"/>
                </a:cubicBezTo>
                <a:cubicBezTo>
                  <a:pt x="1468965" y="-28710"/>
                  <a:pt x="1755775" y="35306"/>
                  <a:pt x="1955787" y="0"/>
                </a:cubicBezTo>
                <a:cubicBezTo>
                  <a:pt x="2155799" y="-35306"/>
                  <a:pt x="2224532" y="-16632"/>
                  <a:pt x="2313889" y="0"/>
                </a:cubicBezTo>
                <a:cubicBezTo>
                  <a:pt x="2403246" y="16632"/>
                  <a:pt x="2494050" y="6083"/>
                  <a:pt x="2671991" y="0"/>
                </a:cubicBezTo>
                <a:cubicBezTo>
                  <a:pt x="2849932" y="-6083"/>
                  <a:pt x="3354152" y="34614"/>
                  <a:pt x="3581019" y="0"/>
                </a:cubicBezTo>
                <a:cubicBezTo>
                  <a:pt x="3807886" y="-34614"/>
                  <a:pt x="4022451" y="14254"/>
                  <a:pt x="4269677" y="0"/>
                </a:cubicBezTo>
                <a:cubicBezTo>
                  <a:pt x="4516903" y="-14254"/>
                  <a:pt x="4514495" y="-13291"/>
                  <a:pt x="4627778" y="0"/>
                </a:cubicBezTo>
                <a:cubicBezTo>
                  <a:pt x="4741061" y="13291"/>
                  <a:pt x="5120758" y="-22660"/>
                  <a:pt x="5316436" y="0"/>
                </a:cubicBezTo>
                <a:cubicBezTo>
                  <a:pt x="5512114" y="22660"/>
                  <a:pt x="5812155" y="-9513"/>
                  <a:pt x="6225464" y="0"/>
                </a:cubicBezTo>
                <a:cubicBezTo>
                  <a:pt x="6638773" y="9513"/>
                  <a:pt x="6545417" y="2479"/>
                  <a:pt x="6803936" y="0"/>
                </a:cubicBezTo>
                <a:cubicBezTo>
                  <a:pt x="7062455" y="-2479"/>
                  <a:pt x="7245098" y="-20209"/>
                  <a:pt x="7382408" y="0"/>
                </a:cubicBezTo>
                <a:cubicBezTo>
                  <a:pt x="7519718" y="20209"/>
                  <a:pt x="7801947" y="19736"/>
                  <a:pt x="8071066" y="0"/>
                </a:cubicBezTo>
                <a:cubicBezTo>
                  <a:pt x="8340185" y="-19736"/>
                  <a:pt x="8495312" y="-6666"/>
                  <a:pt x="8869909" y="0"/>
                </a:cubicBezTo>
                <a:cubicBezTo>
                  <a:pt x="9244506" y="6666"/>
                  <a:pt x="9501461" y="-13745"/>
                  <a:pt x="9668751" y="0"/>
                </a:cubicBezTo>
                <a:cubicBezTo>
                  <a:pt x="9836041" y="13745"/>
                  <a:pt x="10607605" y="14143"/>
                  <a:pt x="11018520" y="0"/>
                </a:cubicBezTo>
                <a:cubicBezTo>
                  <a:pt x="11019166" y="4451"/>
                  <a:pt x="11019010" y="9226"/>
                  <a:pt x="11018520" y="18288"/>
                </a:cubicBezTo>
                <a:cubicBezTo>
                  <a:pt x="10834966" y="15274"/>
                  <a:pt x="10754561" y="35250"/>
                  <a:pt x="10550233" y="18288"/>
                </a:cubicBezTo>
                <a:cubicBezTo>
                  <a:pt x="10345905" y="1326"/>
                  <a:pt x="9906342" y="45884"/>
                  <a:pt x="9641205" y="18288"/>
                </a:cubicBezTo>
                <a:cubicBezTo>
                  <a:pt x="9376068" y="-9308"/>
                  <a:pt x="9177188" y="43988"/>
                  <a:pt x="8952548" y="18288"/>
                </a:cubicBezTo>
                <a:cubicBezTo>
                  <a:pt x="8727908" y="-7412"/>
                  <a:pt x="8707007" y="3271"/>
                  <a:pt x="8594446" y="18288"/>
                </a:cubicBezTo>
                <a:cubicBezTo>
                  <a:pt x="8481885" y="33305"/>
                  <a:pt x="8175004" y="35109"/>
                  <a:pt x="7905788" y="18288"/>
                </a:cubicBezTo>
                <a:cubicBezTo>
                  <a:pt x="7636572" y="1467"/>
                  <a:pt x="7535638" y="7399"/>
                  <a:pt x="7327316" y="18288"/>
                </a:cubicBezTo>
                <a:cubicBezTo>
                  <a:pt x="7118994" y="29177"/>
                  <a:pt x="6978247" y="47205"/>
                  <a:pt x="6748844" y="18288"/>
                </a:cubicBezTo>
                <a:cubicBezTo>
                  <a:pt x="6519441" y="-10629"/>
                  <a:pt x="6459241" y="43308"/>
                  <a:pt x="6170371" y="18288"/>
                </a:cubicBezTo>
                <a:cubicBezTo>
                  <a:pt x="5881501" y="-6732"/>
                  <a:pt x="5736201" y="35971"/>
                  <a:pt x="5591899" y="18288"/>
                </a:cubicBezTo>
                <a:cubicBezTo>
                  <a:pt x="5447597" y="605"/>
                  <a:pt x="4990303" y="20409"/>
                  <a:pt x="4793056" y="18288"/>
                </a:cubicBezTo>
                <a:cubicBezTo>
                  <a:pt x="4595809" y="16167"/>
                  <a:pt x="4271723" y="2909"/>
                  <a:pt x="4104399" y="18288"/>
                </a:cubicBezTo>
                <a:cubicBezTo>
                  <a:pt x="3937075" y="33667"/>
                  <a:pt x="3923235" y="10730"/>
                  <a:pt x="3746297" y="18288"/>
                </a:cubicBezTo>
                <a:cubicBezTo>
                  <a:pt x="3569359" y="25846"/>
                  <a:pt x="3351081" y="24702"/>
                  <a:pt x="3167825" y="18288"/>
                </a:cubicBezTo>
                <a:cubicBezTo>
                  <a:pt x="2984569" y="11874"/>
                  <a:pt x="2708033" y="13293"/>
                  <a:pt x="2368982" y="18288"/>
                </a:cubicBezTo>
                <a:cubicBezTo>
                  <a:pt x="2029931" y="23283"/>
                  <a:pt x="2009060" y="37671"/>
                  <a:pt x="1900695" y="18288"/>
                </a:cubicBezTo>
                <a:cubicBezTo>
                  <a:pt x="1792330" y="-1095"/>
                  <a:pt x="1183178" y="9337"/>
                  <a:pt x="991667" y="18288"/>
                </a:cubicBezTo>
                <a:cubicBezTo>
                  <a:pt x="800156" y="27239"/>
                  <a:pt x="375690" y="34110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1018520" h="18288" stroke="0" extrusionOk="0">
                <a:moveTo>
                  <a:pt x="0" y="0"/>
                </a:moveTo>
                <a:cubicBezTo>
                  <a:pt x="266588" y="-23405"/>
                  <a:pt x="350503" y="-27031"/>
                  <a:pt x="578472" y="0"/>
                </a:cubicBezTo>
                <a:cubicBezTo>
                  <a:pt x="806441" y="27031"/>
                  <a:pt x="803976" y="13604"/>
                  <a:pt x="936574" y="0"/>
                </a:cubicBezTo>
                <a:cubicBezTo>
                  <a:pt x="1069172" y="-13604"/>
                  <a:pt x="1661335" y="-31902"/>
                  <a:pt x="1845602" y="0"/>
                </a:cubicBezTo>
                <a:cubicBezTo>
                  <a:pt x="2029869" y="31902"/>
                  <a:pt x="2273452" y="17005"/>
                  <a:pt x="2424074" y="0"/>
                </a:cubicBezTo>
                <a:cubicBezTo>
                  <a:pt x="2574696" y="-17005"/>
                  <a:pt x="2790864" y="-28133"/>
                  <a:pt x="3002547" y="0"/>
                </a:cubicBezTo>
                <a:cubicBezTo>
                  <a:pt x="3214230" y="28133"/>
                  <a:pt x="3605033" y="-14934"/>
                  <a:pt x="3911575" y="0"/>
                </a:cubicBezTo>
                <a:cubicBezTo>
                  <a:pt x="4218117" y="14934"/>
                  <a:pt x="4198004" y="3604"/>
                  <a:pt x="4379862" y="0"/>
                </a:cubicBezTo>
                <a:cubicBezTo>
                  <a:pt x="4561720" y="-3604"/>
                  <a:pt x="4941151" y="-37368"/>
                  <a:pt x="5288890" y="0"/>
                </a:cubicBezTo>
                <a:cubicBezTo>
                  <a:pt x="5636629" y="37368"/>
                  <a:pt x="6011513" y="-33898"/>
                  <a:pt x="6197918" y="0"/>
                </a:cubicBezTo>
                <a:cubicBezTo>
                  <a:pt x="6384323" y="33898"/>
                  <a:pt x="6555799" y="11241"/>
                  <a:pt x="6886575" y="0"/>
                </a:cubicBezTo>
                <a:cubicBezTo>
                  <a:pt x="7217351" y="-11241"/>
                  <a:pt x="7604472" y="-44614"/>
                  <a:pt x="7795603" y="0"/>
                </a:cubicBezTo>
                <a:cubicBezTo>
                  <a:pt x="7986734" y="44614"/>
                  <a:pt x="8098870" y="-11086"/>
                  <a:pt x="8374075" y="0"/>
                </a:cubicBezTo>
                <a:cubicBezTo>
                  <a:pt x="8649280" y="11086"/>
                  <a:pt x="8701749" y="-25020"/>
                  <a:pt x="8952548" y="0"/>
                </a:cubicBezTo>
                <a:cubicBezTo>
                  <a:pt x="9203347" y="25020"/>
                  <a:pt x="9519297" y="4274"/>
                  <a:pt x="9751390" y="0"/>
                </a:cubicBezTo>
                <a:cubicBezTo>
                  <a:pt x="9983483" y="-4274"/>
                  <a:pt x="10169881" y="16480"/>
                  <a:pt x="10329863" y="0"/>
                </a:cubicBezTo>
                <a:cubicBezTo>
                  <a:pt x="10489845" y="-16480"/>
                  <a:pt x="10750941" y="-9727"/>
                  <a:pt x="11018520" y="0"/>
                </a:cubicBezTo>
                <a:cubicBezTo>
                  <a:pt x="11018113" y="8690"/>
                  <a:pt x="11018366" y="14141"/>
                  <a:pt x="11018520" y="18288"/>
                </a:cubicBezTo>
                <a:cubicBezTo>
                  <a:pt x="10841176" y="-3597"/>
                  <a:pt x="10399304" y="41504"/>
                  <a:pt x="10219677" y="18288"/>
                </a:cubicBezTo>
                <a:cubicBezTo>
                  <a:pt x="10040050" y="-4928"/>
                  <a:pt x="10030762" y="16144"/>
                  <a:pt x="9861575" y="18288"/>
                </a:cubicBezTo>
                <a:cubicBezTo>
                  <a:pt x="9692388" y="20432"/>
                  <a:pt x="9529439" y="40380"/>
                  <a:pt x="9393288" y="18288"/>
                </a:cubicBezTo>
                <a:cubicBezTo>
                  <a:pt x="9257137" y="-3804"/>
                  <a:pt x="8825003" y="25592"/>
                  <a:pt x="8484260" y="18288"/>
                </a:cubicBezTo>
                <a:cubicBezTo>
                  <a:pt x="8143517" y="10984"/>
                  <a:pt x="8082894" y="45968"/>
                  <a:pt x="7795603" y="18288"/>
                </a:cubicBezTo>
                <a:cubicBezTo>
                  <a:pt x="7508312" y="-9392"/>
                  <a:pt x="7466074" y="19486"/>
                  <a:pt x="7327316" y="18288"/>
                </a:cubicBezTo>
                <a:cubicBezTo>
                  <a:pt x="7188558" y="17090"/>
                  <a:pt x="6869645" y="4657"/>
                  <a:pt x="6638658" y="18288"/>
                </a:cubicBezTo>
                <a:cubicBezTo>
                  <a:pt x="6407671" y="31919"/>
                  <a:pt x="6359238" y="35967"/>
                  <a:pt x="6280556" y="18288"/>
                </a:cubicBezTo>
                <a:cubicBezTo>
                  <a:pt x="6201874" y="609"/>
                  <a:pt x="6041216" y="22404"/>
                  <a:pt x="5922455" y="18288"/>
                </a:cubicBezTo>
                <a:cubicBezTo>
                  <a:pt x="5803694" y="14172"/>
                  <a:pt x="5555521" y="48848"/>
                  <a:pt x="5233797" y="18288"/>
                </a:cubicBezTo>
                <a:cubicBezTo>
                  <a:pt x="4912073" y="-12272"/>
                  <a:pt x="4986440" y="-2740"/>
                  <a:pt x="4765510" y="18288"/>
                </a:cubicBezTo>
                <a:cubicBezTo>
                  <a:pt x="4544580" y="39316"/>
                  <a:pt x="4177715" y="18248"/>
                  <a:pt x="3966667" y="18288"/>
                </a:cubicBezTo>
                <a:cubicBezTo>
                  <a:pt x="3755619" y="18328"/>
                  <a:pt x="3664519" y="22387"/>
                  <a:pt x="3498380" y="18288"/>
                </a:cubicBezTo>
                <a:cubicBezTo>
                  <a:pt x="3332241" y="14189"/>
                  <a:pt x="3065858" y="-7524"/>
                  <a:pt x="2699537" y="18288"/>
                </a:cubicBezTo>
                <a:cubicBezTo>
                  <a:pt x="2333216" y="44100"/>
                  <a:pt x="2505666" y="4650"/>
                  <a:pt x="2341436" y="18288"/>
                </a:cubicBezTo>
                <a:cubicBezTo>
                  <a:pt x="2177206" y="31926"/>
                  <a:pt x="1790164" y="19880"/>
                  <a:pt x="1542593" y="18288"/>
                </a:cubicBezTo>
                <a:cubicBezTo>
                  <a:pt x="1295022" y="16696"/>
                  <a:pt x="1218012" y="39325"/>
                  <a:pt x="1074306" y="18288"/>
                </a:cubicBezTo>
                <a:cubicBezTo>
                  <a:pt x="930600" y="-2749"/>
                  <a:pt x="797266" y="24589"/>
                  <a:pt x="716204" y="18288"/>
                </a:cubicBezTo>
                <a:cubicBezTo>
                  <a:pt x="635142" y="11987"/>
                  <a:pt x="344503" y="4139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AE8037"/>
          </a:solidFill>
          <a:ln w="38100" cap="rnd">
            <a:solidFill>
              <a:srgbClr val="AE803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music, mandolin, guitar&#10;&#10;Description automatically generated">
            <a:extLst>
              <a:ext uri="{FF2B5EF4-FFF2-40B4-BE49-F238E27FC236}">
                <a16:creationId xmlns:a16="http://schemas.microsoft.com/office/drawing/2014/main" id="{3F232CB2-D86A-49F3-A2D8-FAECCCDB64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9449" r="3" b="3"/>
          <a:stretch/>
        </p:blipFill>
        <p:spPr>
          <a:xfrm>
            <a:off x="572492" y="2002056"/>
            <a:ext cx="3943849" cy="4184060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66903-DB83-408B-A118-B33188896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5955" y="2071316"/>
            <a:ext cx="6713552" cy="4114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Većinu portugalske kulture zauzima glazba</a:t>
            </a:r>
            <a:endParaRPr lang="en-US" dirty="0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Portugalsku glazbu predstavljaju mnogi različiti glazbeni oblici. </a:t>
            </a:r>
          </a:p>
          <a:p>
            <a:r>
              <a:rPr lang="en-US">
                <a:ea typeface="+mn-lt"/>
                <a:cs typeface="+mn-lt"/>
              </a:rPr>
              <a:t>Najpoznatija portugalska glazba je fado, vrsta melankolične glazbe.</a:t>
            </a:r>
            <a:endParaRPr lang="en-US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28BE92-1888-4245-AD24-65980D67D0B3}"/>
              </a:ext>
            </a:extLst>
          </p:cNvPr>
          <p:cNvSpPr txBox="1"/>
          <p:nvPr/>
        </p:nvSpPr>
        <p:spPr>
          <a:xfrm>
            <a:off x="10840348" y="6657945"/>
            <a:ext cx="1351652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677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407A77-76B9-4027-9CBB-E19409C8E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4585" y="703293"/>
            <a:ext cx="4584921" cy="1949815"/>
          </a:xfrm>
        </p:spPr>
        <p:txBody>
          <a:bodyPr anchor="b">
            <a:normAutofit/>
          </a:bodyPr>
          <a:lstStyle/>
          <a:p>
            <a:r>
              <a:rPr lang="en-US" sz="6000" dirty="0" err="1"/>
              <a:t>Religija</a:t>
            </a:r>
          </a:p>
        </p:txBody>
      </p:sp>
      <p:pic>
        <p:nvPicPr>
          <p:cNvPr id="4" name="Picture 4" descr="Bildet : monument, statue, Religion, skulptur, katolikk ...">
            <a:extLst>
              <a:ext uri="{FF2B5EF4-FFF2-40B4-BE49-F238E27FC236}">
                <a16:creationId xmlns:a16="http://schemas.microsoft.com/office/drawing/2014/main" id="{E235827D-04CA-4A55-AB6D-1B49922118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180" b="1"/>
          <a:stretch/>
        </p:blipFill>
        <p:spPr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3EB27620-B0B1-4232-A055-99D347606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3815" y="289514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FFFC8F"/>
          </a:solidFill>
          <a:ln w="38100" cap="rnd">
            <a:solidFill>
              <a:srgbClr val="FFFC8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CF041-1C34-4BB1-8E1B-08B5C404E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4585" y="3164618"/>
            <a:ext cx="4584921" cy="30214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rimokatolici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>
                <a:ea typeface="+mn-lt"/>
                <a:cs typeface="+mn-lt"/>
              </a:rPr>
              <a:t>81%</a:t>
            </a:r>
            <a:endParaRPr lang="en-US"/>
          </a:p>
          <a:p>
            <a:r>
              <a:rPr lang="en-US">
                <a:ea typeface="+mn-lt"/>
                <a:cs typeface="+mn-lt"/>
              </a:rPr>
              <a:t>ostali kršćani 3,3%</a:t>
            </a:r>
            <a:endParaRPr lang="en-US"/>
          </a:p>
          <a:p>
            <a:r>
              <a:rPr lang="en-US">
                <a:ea typeface="+mn-lt"/>
                <a:cs typeface="+mn-lt"/>
              </a:rPr>
              <a:t>ostali 0,6% </a:t>
            </a:r>
            <a:endParaRPr lang="en-US"/>
          </a:p>
          <a:p>
            <a:r>
              <a:rPr lang="en-US">
                <a:ea typeface="+mn-lt"/>
                <a:cs typeface="+mn-lt"/>
              </a:rPr>
              <a:t>nikoje vjere 6,8%</a:t>
            </a:r>
            <a:endParaRPr lang="en-US"/>
          </a:p>
          <a:p>
            <a:r>
              <a:rPr lang="en-US">
                <a:ea typeface="+mn-lt"/>
                <a:cs typeface="+mn-lt"/>
              </a:rPr>
              <a:t>nespecificirano 7,5%</a:t>
            </a:r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358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mountain, old&#10;&#10;Description automatically generated">
            <a:extLst>
              <a:ext uri="{FF2B5EF4-FFF2-40B4-BE49-F238E27FC236}">
                <a16:creationId xmlns:a16="http://schemas.microsoft.com/office/drawing/2014/main" id="{BA7C5536-9C8A-45DD-9E80-C40779E1F2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778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734486-9A99-45C4-9CF4-88493F76E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/>
              <a:t>Politički status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1CA8A97F-67F0-4D5F-A850-0C30727D1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578" y="1802192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C66C3-DE93-4E7F-BE86-0D0C876D3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4446"/>
            <a:ext cx="10515600" cy="417689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ea typeface="+mn-lt"/>
                <a:cs typeface="+mn-lt"/>
              </a:rPr>
              <a:t>Portugal je polupredsjednička republika na čelu sa šefom vlade</a:t>
            </a:r>
          </a:p>
          <a:p>
            <a:r>
              <a:rPr lang="en-US">
                <a:ea typeface="+mn-lt"/>
                <a:cs typeface="+mn-lt"/>
              </a:rPr>
              <a:t>Zemlja je administrativno podijeljena na 308 općina, koje su dalje podijeljene na 3092 lokalne zajednice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EEC255-913F-40F9-B0E1-95570E9A0FFE}"/>
              </a:ext>
            </a:extLst>
          </p:cNvPr>
          <p:cNvSpPr txBox="1"/>
          <p:nvPr/>
        </p:nvSpPr>
        <p:spPr>
          <a:xfrm>
            <a:off x="10660811" y="6657945"/>
            <a:ext cx="153118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38065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3AD8D4-889F-458B-9E2A-B3FA3DF1B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600" dirty="0"/>
              <a:t>Erasmus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F8F90B"/>
          </a:solidFill>
          <a:ln w="38100" cap="rnd">
            <a:solidFill>
              <a:srgbClr val="F8F90B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02C37-6222-4E2A-AA82-3120121F8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Portugal je </a:t>
            </a:r>
            <a:r>
              <a:rPr lang="en-US" dirty="0" err="1"/>
              <a:t>dobio</a:t>
            </a:r>
            <a:r>
              <a:rPr lang="en-US" dirty="0"/>
              <a:t> </a:t>
            </a:r>
            <a:r>
              <a:rPr lang="en-US" dirty="0" err="1"/>
              <a:t>temu</a:t>
            </a:r>
            <a:r>
              <a:rPr lang="en-US" dirty="0"/>
              <a:t> pod </a:t>
            </a:r>
            <a:r>
              <a:rPr lang="en-US" dirty="0" err="1"/>
              <a:t>nazivom</a:t>
            </a:r>
            <a:r>
              <a:rPr lang="en-US" dirty="0"/>
              <a:t> '</a:t>
            </a:r>
            <a:r>
              <a:rPr lang="en-US" dirty="0" err="1">
                <a:ea typeface="+mn-lt"/>
                <a:cs typeface="+mn-lt"/>
              </a:rPr>
              <a:t>Nedostatak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vode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njena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zaštita</a:t>
            </a:r>
            <a:r>
              <a:rPr lang="en-US" dirty="0">
                <a:ea typeface="+mn-lt"/>
                <a:cs typeface="+mn-lt"/>
              </a:rPr>
              <a:t>'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4">
            <a:extLst>
              <a:ext uri="{FF2B5EF4-FFF2-40B4-BE49-F238E27FC236}">
                <a16:creationId xmlns:a16="http://schemas.microsoft.com/office/drawing/2014/main" id="{7370C952-8DA0-4A39-8D2C-C941E55E4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099048" y="1891366"/>
            <a:ext cx="5458968" cy="307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26595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SketchyVTI</vt:lpstr>
      <vt:lpstr>Portugal</vt:lpstr>
      <vt:lpstr>Geografski položaj</vt:lpstr>
      <vt:lpstr>Klima</vt:lpstr>
      <vt:lpstr>Gospodarstvo</vt:lpstr>
      <vt:lpstr>Stanovništvo</vt:lpstr>
      <vt:lpstr>Kultura</vt:lpstr>
      <vt:lpstr>Religija</vt:lpstr>
      <vt:lpstr>Politički status</vt:lpstr>
      <vt:lpstr>Erasmus</vt:lpstr>
      <vt:lpstr>Faro</vt:lpstr>
      <vt:lpstr>Kraj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244</cp:revision>
  <dcterms:created xsi:type="dcterms:W3CDTF">2021-03-08T13:51:49Z</dcterms:created>
  <dcterms:modified xsi:type="dcterms:W3CDTF">2021-08-18T19:46:38Z</dcterms:modified>
</cp:coreProperties>
</file>