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A614B9E-B9F4-44D3-BFA0-C78E889DA757}" type="datetimeFigureOut">
              <a:rPr lang="hr-HR" smtClean="0"/>
              <a:t>11.7.2025.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7FF9734-CCCE-481C-A1E3-AF7B1F4571D9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33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4B9E-B9F4-44D3-BFA0-C78E889DA757}" type="datetimeFigureOut">
              <a:rPr lang="hr-HR" smtClean="0"/>
              <a:t>11.7.2025.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F9734-CCCE-481C-A1E3-AF7B1F4571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9130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4B9E-B9F4-44D3-BFA0-C78E889DA757}" type="datetimeFigureOut">
              <a:rPr lang="hr-HR" smtClean="0"/>
              <a:t>11.7.2025.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F9734-CCCE-481C-A1E3-AF7B1F4571D9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160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4B9E-B9F4-44D3-BFA0-C78E889DA757}" type="datetimeFigureOut">
              <a:rPr lang="hr-HR" smtClean="0"/>
              <a:t>11.7.2025.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F9734-CCCE-481C-A1E3-AF7B1F4571D9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487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4B9E-B9F4-44D3-BFA0-C78E889DA757}" type="datetimeFigureOut">
              <a:rPr lang="hr-HR" smtClean="0"/>
              <a:t>11.7.2025.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F9734-CCCE-481C-A1E3-AF7B1F4571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0589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4B9E-B9F4-44D3-BFA0-C78E889DA757}" type="datetimeFigureOut">
              <a:rPr lang="hr-HR" smtClean="0"/>
              <a:t>11.7.2025.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F9734-CCCE-481C-A1E3-AF7B1F4571D9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777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4B9E-B9F4-44D3-BFA0-C78E889DA757}" type="datetimeFigureOut">
              <a:rPr lang="hr-HR" smtClean="0"/>
              <a:t>11.7.2025.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F9734-CCCE-481C-A1E3-AF7B1F4571D9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59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4B9E-B9F4-44D3-BFA0-C78E889DA757}" type="datetimeFigureOut">
              <a:rPr lang="hr-HR" smtClean="0"/>
              <a:t>11.7.2025.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F9734-CCCE-481C-A1E3-AF7B1F4571D9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271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4B9E-B9F4-44D3-BFA0-C78E889DA757}" type="datetimeFigureOut">
              <a:rPr lang="hr-HR" smtClean="0"/>
              <a:t>11.7.2025.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F9734-CCCE-481C-A1E3-AF7B1F4571D9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589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4B9E-B9F4-44D3-BFA0-C78E889DA757}" type="datetimeFigureOut">
              <a:rPr lang="hr-HR" smtClean="0"/>
              <a:t>11.7.2025.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F9734-CCCE-481C-A1E3-AF7B1F4571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7304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4B9E-B9F4-44D3-BFA0-C78E889DA757}" type="datetimeFigureOut">
              <a:rPr lang="hr-HR" smtClean="0"/>
              <a:t>11.7.2025.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F9734-CCCE-481C-A1E3-AF7B1F4571D9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153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4B9E-B9F4-44D3-BFA0-C78E889DA757}" type="datetimeFigureOut">
              <a:rPr lang="hr-HR" smtClean="0"/>
              <a:t>11.7.2025.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F9734-CCCE-481C-A1E3-AF7B1F4571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3932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4B9E-B9F4-44D3-BFA0-C78E889DA757}" type="datetimeFigureOut">
              <a:rPr lang="hr-HR" smtClean="0"/>
              <a:t>11.7.2025.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F9734-CCCE-481C-A1E3-AF7B1F4571D9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136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4B9E-B9F4-44D3-BFA0-C78E889DA757}" type="datetimeFigureOut">
              <a:rPr lang="hr-HR" smtClean="0"/>
              <a:t>11.7.2025.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F9734-CCCE-481C-A1E3-AF7B1F4571D9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523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4B9E-B9F4-44D3-BFA0-C78E889DA757}" type="datetimeFigureOut">
              <a:rPr lang="hr-HR" smtClean="0"/>
              <a:t>11.7.2025.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F9734-CCCE-481C-A1E3-AF7B1F4571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2081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4B9E-B9F4-44D3-BFA0-C78E889DA757}" type="datetimeFigureOut">
              <a:rPr lang="hr-HR" smtClean="0"/>
              <a:t>11.7.2025.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F9734-CCCE-481C-A1E3-AF7B1F4571D9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327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4B9E-B9F4-44D3-BFA0-C78E889DA757}" type="datetimeFigureOut">
              <a:rPr lang="hr-HR" smtClean="0"/>
              <a:t>11.7.2025.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F9734-CCCE-481C-A1E3-AF7B1F4571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6683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A614B9E-B9F4-44D3-BFA0-C78E889DA757}" type="datetimeFigureOut">
              <a:rPr lang="hr-HR" smtClean="0"/>
              <a:t>11.7.2025.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FF9734-CCCE-481C-A1E3-AF7B1F4571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220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A733BC76-16C9-46FB-962C-BFF81E94F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997" y="2330048"/>
            <a:ext cx="2022724" cy="2022724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C9D9315-5CBE-4826-9B10-4069C451A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1806" y="1535463"/>
            <a:ext cx="7499758" cy="2085867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400" dirty="0"/>
              <a:t>DROITS DES FEMMES  CALENDRIER</a:t>
            </a:r>
            <a:br>
              <a:rPr lang="hr-HR" sz="4400" dirty="0"/>
            </a:br>
            <a:r>
              <a:rPr lang="fr-FR" sz="4400" dirty="0"/>
              <a:t>DES DATES IMPORTANTES</a:t>
            </a:r>
            <a:endParaRPr lang="hr-HR" sz="44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9B9BF9A-2234-444D-AEB1-216951DD8F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4204" y="3789631"/>
            <a:ext cx="8915399" cy="1126283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hr-H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2023-1-FR01-KA210-SCH-000158596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hr-H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</a:t>
            </a:r>
            <a:r>
              <a:rPr lang="hr-HR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filles</a:t>
            </a:r>
            <a:r>
              <a:rPr lang="hr-H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</a:t>
            </a:r>
            <a:r>
              <a:rPr lang="hr-H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l´Europe</a:t>
            </a:r>
            <a:r>
              <a:rPr lang="hr-H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</a:t>
            </a:r>
            <a:r>
              <a:rPr lang="hr-H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21e </a:t>
            </a:r>
            <a:r>
              <a:rPr lang="hr-HR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siècle</a:t>
            </a:r>
            <a:r>
              <a:rPr lang="hr-H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hr-H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r-HR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Girls</a:t>
            </a:r>
            <a:r>
              <a:rPr lang="hr-H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hr-H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21 st </a:t>
            </a:r>
            <a:r>
              <a:rPr lang="hr-HR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century</a:t>
            </a:r>
            <a:r>
              <a:rPr lang="hr-H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Europe)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B57C3D8-184A-4A6C-A76D-3EAC5E84D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524" y="105325"/>
            <a:ext cx="4064467" cy="115997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2D7BFBCB-02AF-4FD9-ACC9-B4EABD7300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2081" y="5660855"/>
            <a:ext cx="1895288" cy="94955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C931E2CA-0043-4B2F-9A72-A88849CAD9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5935" y="5660855"/>
            <a:ext cx="1679165" cy="1113983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1128FDFC-6A13-44C9-A62A-674385F4EC0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096000" y="5676287"/>
            <a:ext cx="1655079" cy="110138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3DD340AB-6DDC-483B-8CDB-2988F2FDB8D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050601" y="5660855"/>
            <a:ext cx="1734397" cy="115336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34945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578CFDDD-0C4A-4881-B934-86F72AEC9F08}"/>
              </a:ext>
            </a:extLst>
          </p:cNvPr>
          <p:cNvSpPr/>
          <p:nvPr/>
        </p:nvSpPr>
        <p:spPr>
          <a:xfrm>
            <a:off x="3816990" y="830509"/>
            <a:ext cx="6769915" cy="914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janvier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Journée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internationale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l’éducation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Souligne</a:t>
            </a:r>
            <a:r>
              <a:rPr lang="hr-H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l’importance</a:t>
            </a:r>
            <a:r>
              <a:rPr lang="hr-H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hr-H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l’égalité</a:t>
            </a:r>
            <a:r>
              <a:rPr lang="hr-H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d’accès</a:t>
            </a:r>
            <a:r>
              <a:rPr lang="hr-H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à </a:t>
            </a:r>
            <a:r>
              <a:rPr lang="hr-H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l’éducation</a:t>
            </a:r>
            <a:r>
              <a:rPr lang="hr-H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</a:t>
            </a:r>
            <a:r>
              <a:rPr lang="hr-H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les </a:t>
            </a:r>
            <a:r>
              <a:rPr lang="hr-H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filles</a:t>
            </a:r>
            <a:r>
              <a:rPr lang="hr-H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hr-H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les </a:t>
            </a:r>
            <a:r>
              <a:rPr lang="hr-H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femmes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30F6B656-E133-4071-9FE3-8DF4C19FDD25}"/>
              </a:ext>
            </a:extLst>
          </p:cNvPr>
          <p:cNvSpPr/>
          <p:nvPr/>
        </p:nvSpPr>
        <p:spPr>
          <a:xfrm>
            <a:off x="1048621" y="830509"/>
            <a:ext cx="2186731" cy="914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JANVIER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31D6EA7E-51CA-4CB6-A399-5C1EAAB4DD79}"/>
              </a:ext>
            </a:extLst>
          </p:cNvPr>
          <p:cNvSpPr/>
          <p:nvPr/>
        </p:nvSpPr>
        <p:spPr>
          <a:xfrm>
            <a:off x="1048620" y="2006367"/>
            <a:ext cx="2186731" cy="914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FEVRIER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F35C888B-7EA6-46A7-971E-2082A490CF75}"/>
              </a:ext>
            </a:extLst>
          </p:cNvPr>
          <p:cNvSpPr/>
          <p:nvPr/>
        </p:nvSpPr>
        <p:spPr>
          <a:xfrm>
            <a:off x="964729" y="3182225"/>
            <a:ext cx="2270622" cy="131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MARS</a:t>
            </a: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13B8117B-012E-46F4-9880-2C807827CFDC}"/>
              </a:ext>
            </a:extLst>
          </p:cNvPr>
          <p:cNvSpPr/>
          <p:nvPr/>
        </p:nvSpPr>
        <p:spPr>
          <a:xfrm>
            <a:off x="3816989" y="2006367"/>
            <a:ext cx="6769915" cy="914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11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février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Journée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internationale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femmes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filles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science</a:t>
            </a:r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hr-H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Valorise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 place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femmes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dans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les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sciences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les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technologies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b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784ED0C7-6429-483D-A70D-D7101A77BC79}"/>
              </a:ext>
            </a:extLst>
          </p:cNvPr>
          <p:cNvSpPr/>
          <p:nvPr/>
        </p:nvSpPr>
        <p:spPr>
          <a:xfrm>
            <a:off x="3816989" y="3182225"/>
            <a:ext cx="6762920" cy="131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hr-HR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 </a:t>
            </a:r>
            <a:r>
              <a:rPr lang="hr-H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mars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</a:t>
            </a:r>
            <a:r>
              <a:rPr lang="hr-H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Journée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internationale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droits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femmes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l’égalité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sexes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les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luttes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féministes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les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droits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sociaux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économiques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civils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politiques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femmes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b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2e </a:t>
            </a:r>
            <a:r>
              <a:rPr lang="hr-H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jeudi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hr-H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mars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</a:t>
            </a:r>
            <a:r>
              <a:rPr lang="hr-H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Journée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nationale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hr-H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lutte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contre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sexisme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(France)</a:t>
            </a:r>
            <a:b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Sensibilisation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aux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stéréotypes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discriminations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sexistes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dans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tous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les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domaines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hr-H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hr-HR" dirty="0"/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9A78A82B-A4D7-479C-B52D-3949E21973FC}"/>
              </a:ext>
            </a:extLst>
          </p:cNvPr>
          <p:cNvSpPr/>
          <p:nvPr/>
        </p:nvSpPr>
        <p:spPr>
          <a:xfrm>
            <a:off x="964729" y="4754462"/>
            <a:ext cx="227062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AVRIL</a:t>
            </a:r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CF5C89B4-E977-4E36-BF81-07419A4C9003}"/>
              </a:ext>
            </a:extLst>
          </p:cNvPr>
          <p:cNvSpPr/>
          <p:nvPr/>
        </p:nvSpPr>
        <p:spPr>
          <a:xfrm>
            <a:off x="3731706" y="4754462"/>
            <a:ext cx="6855198" cy="914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3e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mardi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d’avril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variable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–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Journée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femmes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dans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numérique</a:t>
            </a: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hr-HR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Encourage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les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jeunes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filles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à se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tourner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les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carrières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tech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(IT,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ingénierie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cybersécurité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</a:t>
            </a:r>
            <a:endParaRPr lang="hr-H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37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>
            <a:extLst>
              <a:ext uri="{FF2B5EF4-FFF2-40B4-BE49-F238E27FC236}">
                <a16:creationId xmlns:a16="http://schemas.microsoft.com/office/drawing/2014/main" id="{5F982440-BE32-4ABD-A843-CA61E90E82CA}"/>
              </a:ext>
            </a:extLst>
          </p:cNvPr>
          <p:cNvSpPr/>
          <p:nvPr/>
        </p:nvSpPr>
        <p:spPr>
          <a:xfrm>
            <a:off x="3800213" y="843095"/>
            <a:ext cx="6834208" cy="1172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1er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mai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Fête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Travail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L'occasion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rappeler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les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inégalités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salariales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lutte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travailleuses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hr-HR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2e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mardi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mai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Journée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européenne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l’égalité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salariale</a:t>
            </a:r>
            <a:b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Vise à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dénoncer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l’écart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rémunération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entre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femmes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hommes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hr-H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hr-HR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3D0804C2-4D8A-41C9-AB14-CD7AED2065E2}"/>
              </a:ext>
            </a:extLst>
          </p:cNvPr>
          <p:cNvSpPr/>
          <p:nvPr/>
        </p:nvSpPr>
        <p:spPr>
          <a:xfrm>
            <a:off x="1076585" y="843095"/>
            <a:ext cx="2186731" cy="1172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MAI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B4E79ED6-5CEF-465D-B3D4-2BB9A8DF7DC3}"/>
              </a:ext>
            </a:extLst>
          </p:cNvPr>
          <p:cNvSpPr/>
          <p:nvPr/>
        </p:nvSpPr>
        <p:spPr>
          <a:xfrm>
            <a:off x="1076584" y="2196396"/>
            <a:ext cx="2186731" cy="914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JUIN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70A35102-CAA2-4AFF-9EDB-38741D91DE8E}"/>
              </a:ext>
            </a:extLst>
          </p:cNvPr>
          <p:cNvSpPr/>
          <p:nvPr/>
        </p:nvSpPr>
        <p:spPr>
          <a:xfrm>
            <a:off x="1076584" y="3369139"/>
            <a:ext cx="2186731" cy="914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AOUT</a:t>
            </a: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B9DB9BF2-5DB9-4F80-B859-CC6FF7972674}"/>
              </a:ext>
            </a:extLst>
          </p:cNvPr>
          <p:cNvSpPr/>
          <p:nvPr/>
        </p:nvSpPr>
        <p:spPr>
          <a:xfrm>
            <a:off x="3800213" y="2196396"/>
            <a:ext cx="6834208" cy="914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23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juin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Journée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internationale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femmes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génie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Women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Engineering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Day)</a:t>
            </a:r>
            <a:endParaRPr lang="hr-H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Célébrée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notamment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dans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les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milieux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universitaires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industriels</a:t>
            </a:r>
            <a:endParaRPr lang="hr-H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4E590C64-05BA-4897-87D8-4DA0420BF03F}"/>
              </a:ext>
            </a:extLst>
          </p:cNvPr>
          <p:cNvSpPr/>
          <p:nvPr/>
        </p:nvSpPr>
        <p:spPr>
          <a:xfrm>
            <a:off x="3800213" y="3369138"/>
            <a:ext cx="6834208" cy="914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août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Journée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internationale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peuples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autochtones</a:t>
            </a:r>
            <a:b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Met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lumière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les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droits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femmes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autochtones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souvent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victimes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discriminations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croisées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325DC365-2CA9-4D61-AF7E-EAFAABFBC515}"/>
              </a:ext>
            </a:extLst>
          </p:cNvPr>
          <p:cNvSpPr/>
          <p:nvPr/>
        </p:nvSpPr>
        <p:spPr>
          <a:xfrm>
            <a:off x="3800213" y="4558115"/>
            <a:ext cx="6834208" cy="914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22 septembre –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Journée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mondiale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sans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voiture</a:t>
            </a:r>
            <a:b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Occasion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d'aborder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mobilité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genrée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les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violences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dans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l’espace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public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hr-H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5FE2E4D2-4980-4EC8-82F7-35AD4AF806B8}"/>
              </a:ext>
            </a:extLst>
          </p:cNvPr>
          <p:cNvSpPr/>
          <p:nvPr/>
        </p:nvSpPr>
        <p:spPr>
          <a:xfrm>
            <a:off x="1076585" y="4558115"/>
            <a:ext cx="2186731" cy="914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SEPTEMBRE</a:t>
            </a:r>
          </a:p>
        </p:txBody>
      </p:sp>
    </p:spTree>
    <p:extLst>
      <p:ext uri="{BB962C8B-B14F-4D97-AF65-F5344CB8AC3E}">
        <p14:creationId xmlns:p14="http://schemas.microsoft.com/office/powerpoint/2010/main" val="1821518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>
            <a:extLst>
              <a:ext uri="{FF2B5EF4-FFF2-40B4-BE49-F238E27FC236}">
                <a16:creationId xmlns:a16="http://schemas.microsoft.com/office/drawing/2014/main" id="{792A1F19-88C1-4538-885C-D1CD578E1396}"/>
              </a:ext>
            </a:extLst>
          </p:cNvPr>
          <p:cNvSpPr/>
          <p:nvPr/>
        </p:nvSpPr>
        <p:spPr>
          <a:xfrm>
            <a:off x="3618728" y="1041536"/>
            <a:ext cx="7337293" cy="548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11 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octobre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– 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Journée</a:t>
            </a: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internationale</a:t>
            </a: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la 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fille</a:t>
            </a:r>
            <a:b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Vise à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promouvoir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l’éducation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la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protection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et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les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droits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adolescentes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dans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monde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hr-H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542C7E3C-0200-48B9-A8C8-22F2944DA771}"/>
              </a:ext>
            </a:extLst>
          </p:cNvPr>
          <p:cNvSpPr/>
          <p:nvPr/>
        </p:nvSpPr>
        <p:spPr>
          <a:xfrm>
            <a:off x="1086305" y="1041536"/>
            <a:ext cx="2200847" cy="1920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OCTOBRE</a:t>
            </a: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F4A5EAC6-733E-4DAE-A656-4E6E99AE8499}"/>
              </a:ext>
            </a:extLst>
          </p:cNvPr>
          <p:cNvSpPr/>
          <p:nvPr/>
        </p:nvSpPr>
        <p:spPr>
          <a:xfrm>
            <a:off x="3618729" y="1658127"/>
            <a:ext cx="6834208" cy="548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15 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octobre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Journée</a:t>
            </a: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internationale</a:t>
            </a: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</a:t>
            </a: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femmes</a:t>
            </a: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rurales</a:t>
            </a:r>
            <a:b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Pour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reconnaissance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rôle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femmes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dans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l’agriculture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l’environnement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la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sécurité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alimentaire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hr-H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311D4CB4-B1FE-472E-A1B4-7343D8F1ADC0}"/>
              </a:ext>
            </a:extLst>
          </p:cNvPr>
          <p:cNvSpPr/>
          <p:nvPr/>
        </p:nvSpPr>
        <p:spPr>
          <a:xfrm>
            <a:off x="3618729" y="1651184"/>
            <a:ext cx="7337292" cy="548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15 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octobre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Journée</a:t>
            </a: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internationale</a:t>
            </a: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</a:t>
            </a: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femmes</a:t>
            </a: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rurales</a:t>
            </a:r>
            <a:b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Pour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reconnaissance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rôle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femmes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dans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l’agriculture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l’environnement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la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sécurité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alimentaire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hr-H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C39ACFFC-9256-4E1C-8FCF-3D237ACE9CAF}"/>
              </a:ext>
            </a:extLst>
          </p:cNvPr>
          <p:cNvSpPr/>
          <p:nvPr/>
        </p:nvSpPr>
        <p:spPr>
          <a:xfrm>
            <a:off x="3618729" y="2367142"/>
            <a:ext cx="7337292" cy="595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3e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jeudi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d’octobre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Journée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femmes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entrepreneures</a:t>
            </a:r>
            <a:b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 à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l'honneur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les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créatrices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d'entreprises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les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cheffes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d'entreprise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hr-H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543AF5B9-FB76-4572-ABBA-35810ED425BA}"/>
              </a:ext>
            </a:extLst>
          </p:cNvPr>
          <p:cNvSpPr/>
          <p:nvPr/>
        </p:nvSpPr>
        <p:spPr>
          <a:xfrm>
            <a:off x="1104594" y="3155562"/>
            <a:ext cx="220084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NOVEMBRE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5DA890B8-8D3E-433C-8B00-3DE0EC099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305" y="4183721"/>
            <a:ext cx="2219136" cy="1632744"/>
          </a:xfrm>
          <a:prstGeom prst="rect">
            <a:avLst/>
          </a:prstGeom>
        </p:spPr>
      </p:pic>
      <p:sp>
        <p:nvSpPr>
          <p:cNvPr id="15" name="Pravokutnik 14">
            <a:extLst>
              <a:ext uri="{FF2B5EF4-FFF2-40B4-BE49-F238E27FC236}">
                <a16:creationId xmlns:a16="http://schemas.microsoft.com/office/drawing/2014/main" id="{ECE412A8-6B9C-4ED7-8BF2-E489A9095A9A}"/>
              </a:ext>
            </a:extLst>
          </p:cNvPr>
          <p:cNvSpPr/>
          <p:nvPr/>
        </p:nvSpPr>
        <p:spPr>
          <a:xfrm>
            <a:off x="3557763" y="3155562"/>
            <a:ext cx="739825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25 novembre –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Journée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internationale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lutte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les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violences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faites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aux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femmes</a:t>
            </a:r>
            <a:b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Journée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mobilisation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majeure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contre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les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violences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conjugales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sexuelles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économiques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etc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b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hr-H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hr-HR" dirty="0"/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id="{E08BF071-AFB7-4746-A604-2C52039DB6EE}"/>
              </a:ext>
            </a:extLst>
          </p:cNvPr>
          <p:cNvSpPr/>
          <p:nvPr/>
        </p:nvSpPr>
        <p:spPr>
          <a:xfrm>
            <a:off x="3573004" y="5248370"/>
            <a:ext cx="7367774" cy="64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 décembre –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Journée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droits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humains</a:t>
            </a:r>
            <a:r>
              <a:rPr lang="hr-H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Rappelle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que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les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droits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femmes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sont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droits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humains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à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part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entière</a:t>
            </a:r>
            <a:r>
              <a:rPr lang="hr-H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b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hr-HR" dirty="0"/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0798EFF0-8BC4-47F2-A721-C82F83A63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762" y="4183720"/>
            <a:ext cx="7398258" cy="932769"/>
          </a:xfrm>
          <a:prstGeom prst="rect">
            <a:avLst/>
          </a:prstGeom>
        </p:spPr>
      </p:pic>
      <p:sp>
        <p:nvSpPr>
          <p:cNvPr id="18" name="TekstniOkvir 17">
            <a:extLst>
              <a:ext uri="{FF2B5EF4-FFF2-40B4-BE49-F238E27FC236}">
                <a16:creationId xmlns:a16="http://schemas.microsoft.com/office/drawing/2014/main" id="{45B348D5-3642-499A-9245-DFAF115E975D}"/>
              </a:ext>
            </a:extLst>
          </p:cNvPr>
          <p:cNvSpPr txBox="1"/>
          <p:nvPr/>
        </p:nvSpPr>
        <p:spPr>
          <a:xfrm>
            <a:off x="3701064" y="4151892"/>
            <a:ext cx="6608572" cy="1064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hr-H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 décembre – </a:t>
            </a:r>
            <a:r>
              <a:rPr lang="hr-HR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Journée</a:t>
            </a:r>
            <a:r>
              <a:rPr lang="hr-H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nationale</a:t>
            </a:r>
            <a:r>
              <a:rPr lang="hr-H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d’hommage</a:t>
            </a:r>
            <a:r>
              <a:rPr lang="hr-H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aux</a:t>
            </a:r>
            <a:r>
              <a:rPr lang="hr-H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victimes</a:t>
            </a:r>
            <a:r>
              <a:rPr lang="hr-H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hr-HR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féminicides</a:t>
            </a:r>
            <a:r>
              <a:rPr lang="hr-H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</a:t>
            </a:r>
            <a:r>
              <a:rPr lang="hr-HR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mémoire</a:t>
            </a:r>
            <a:r>
              <a:rPr lang="hr-HR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</a:t>
            </a:r>
            <a:r>
              <a:rPr lang="hr-HR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14 </a:t>
            </a:r>
            <a:r>
              <a:rPr lang="hr-HR" sz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femmes</a:t>
            </a:r>
            <a:r>
              <a:rPr lang="hr-HR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tuées</a:t>
            </a:r>
            <a:r>
              <a:rPr lang="hr-HR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à </a:t>
            </a:r>
            <a:r>
              <a:rPr lang="hr-HR" sz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l’École</a:t>
            </a:r>
            <a:r>
              <a:rPr lang="hr-HR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Polytechnique</a:t>
            </a:r>
            <a:r>
              <a:rPr lang="hr-HR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Montréal </a:t>
            </a:r>
            <a:r>
              <a:rPr lang="hr-HR" sz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</a:t>
            </a:r>
            <a:r>
              <a:rPr lang="hr-HR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1989</a:t>
            </a:r>
            <a:r>
              <a:rPr lang="hr-H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hr-HR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555FD359-9C51-47AF-B42C-C2DF3111CF83}"/>
              </a:ext>
            </a:extLst>
          </p:cNvPr>
          <p:cNvSpPr txBox="1"/>
          <p:nvPr/>
        </p:nvSpPr>
        <p:spPr>
          <a:xfrm>
            <a:off x="1512041" y="4747157"/>
            <a:ext cx="1231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DECEMBRE</a:t>
            </a:r>
          </a:p>
        </p:txBody>
      </p:sp>
    </p:spTree>
    <p:extLst>
      <p:ext uri="{BB962C8B-B14F-4D97-AF65-F5344CB8AC3E}">
        <p14:creationId xmlns:p14="http://schemas.microsoft.com/office/powerpoint/2010/main" val="270130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>
            <a:extLst>
              <a:ext uri="{FF2B5EF4-FFF2-40B4-BE49-F238E27FC236}">
                <a16:creationId xmlns:a16="http://schemas.microsoft.com/office/drawing/2014/main" id="{D24C1834-1EA4-4692-99F4-9490800A4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37950">
            <a:off x="4535598" y="3101704"/>
            <a:ext cx="3641515" cy="2230428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A4B80190-89B6-48C8-AA77-684FDFE8A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63" y="651510"/>
            <a:ext cx="4114800" cy="555498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0D07B1DF-798D-4B61-AEBB-C39A1B54D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536" y="644820"/>
            <a:ext cx="3141284" cy="174307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A68ED40-9D02-4F68-A48F-57029B2684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293" y="2308860"/>
            <a:ext cx="3357127" cy="3658046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DC8B0A1-CBA3-41E3-B158-9F7FC1F96F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663" y="651510"/>
            <a:ext cx="3035461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70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78</TotalTime>
  <Words>452</Words>
  <Application>Microsoft Office PowerPoint</Application>
  <PresentationFormat>Široki zaslon</PresentationFormat>
  <Paragraphs>42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10" baseType="lpstr">
      <vt:lpstr>Arial</vt:lpstr>
      <vt:lpstr>Calibri</vt:lpstr>
      <vt:lpstr>Garamond</vt:lpstr>
      <vt:lpstr>Times New Roman</vt:lpstr>
      <vt:lpstr>Organski</vt:lpstr>
      <vt:lpstr>DROITS DES FEMMES  CALENDRIER DES DATES IMPORTANTES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DROITS DES FEMMES – CALENDRIER DES DATES IMPORTANTES</dc:title>
  <dc:creator>Sanja Nejašmić</dc:creator>
  <cp:lastModifiedBy>Sanja Nejašmić</cp:lastModifiedBy>
  <cp:revision>10</cp:revision>
  <dcterms:created xsi:type="dcterms:W3CDTF">2025-07-11T09:17:53Z</dcterms:created>
  <dcterms:modified xsi:type="dcterms:W3CDTF">2025-07-11T10:35:55Z</dcterms:modified>
</cp:coreProperties>
</file>